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80"/>
  </p:notesMasterIdLst>
  <p:handoutMasterIdLst>
    <p:handoutMasterId r:id="rId81"/>
  </p:handoutMasterIdLst>
  <p:sldIdLst>
    <p:sldId id="256" r:id="rId2"/>
    <p:sldId id="291" r:id="rId3"/>
    <p:sldId id="292" r:id="rId4"/>
    <p:sldId id="352" r:id="rId5"/>
    <p:sldId id="304" r:id="rId6"/>
    <p:sldId id="539" r:id="rId7"/>
    <p:sldId id="293" r:id="rId8"/>
    <p:sldId id="305" r:id="rId9"/>
    <p:sldId id="306" r:id="rId10"/>
    <p:sldId id="308" r:id="rId11"/>
    <p:sldId id="309" r:id="rId12"/>
    <p:sldId id="310" r:id="rId13"/>
    <p:sldId id="553" r:id="rId14"/>
    <p:sldId id="519" r:id="rId15"/>
    <p:sldId id="518" r:id="rId16"/>
    <p:sldId id="540" r:id="rId17"/>
    <p:sldId id="313" r:id="rId18"/>
    <p:sldId id="314" r:id="rId19"/>
    <p:sldId id="316" r:id="rId20"/>
    <p:sldId id="318" r:id="rId21"/>
    <p:sldId id="319" r:id="rId22"/>
    <p:sldId id="320" r:id="rId23"/>
    <p:sldId id="353" r:id="rId24"/>
    <p:sldId id="354" r:id="rId25"/>
    <p:sldId id="323" r:id="rId26"/>
    <p:sldId id="324" r:id="rId27"/>
    <p:sldId id="520" r:id="rId28"/>
    <p:sldId id="521" r:id="rId29"/>
    <p:sldId id="522" r:id="rId30"/>
    <p:sldId id="541" r:id="rId31"/>
    <p:sldId id="526" r:id="rId32"/>
    <p:sldId id="527" r:id="rId33"/>
    <p:sldId id="528" r:id="rId34"/>
    <p:sldId id="529" r:id="rId35"/>
    <p:sldId id="530" r:id="rId36"/>
    <p:sldId id="542" r:id="rId37"/>
    <p:sldId id="545" r:id="rId38"/>
    <p:sldId id="325" r:id="rId39"/>
    <p:sldId id="326" r:id="rId40"/>
    <p:sldId id="327" r:id="rId41"/>
    <p:sldId id="328" r:id="rId42"/>
    <p:sldId id="329" r:id="rId43"/>
    <p:sldId id="330" r:id="rId44"/>
    <p:sldId id="331" r:id="rId45"/>
    <p:sldId id="332" r:id="rId46"/>
    <p:sldId id="523" r:id="rId47"/>
    <p:sldId id="524" r:id="rId48"/>
    <p:sldId id="525" r:id="rId49"/>
    <p:sldId id="543" r:id="rId50"/>
    <p:sldId id="333" r:id="rId51"/>
    <p:sldId id="552" r:id="rId52"/>
    <p:sldId id="334" r:id="rId53"/>
    <p:sldId id="335" r:id="rId54"/>
    <p:sldId id="336" r:id="rId55"/>
    <p:sldId id="337" r:id="rId56"/>
    <p:sldId id="338" r:id="rId57"/>
    <p:sldId id="339" r:id="rId58"/>
    <p:sldId id="340" r:id="rId59"/>
    <p:sldId id="341" r:id="rId60"/>
    <p:sldId id="342" r:id="rId61"/>
    <p:sldId id="357" r:id="rId62"/>
    <p:sldId id="531" r:id="rId63"/>
    <p:sldId id="532" r:id="rId64"/>
    <p:sldId id="533" r:id="rId65"/>
    <p:sldId id="544" r:id="rId66"/>
    <p:sldId id="343" r:id="rId67"/>
    <p:sldId id="344" r:id="rId68"/>
    <p:sldId id="345" r:id="rId69"/>
    <p:sldId id="347" r:id="rId70"/>
    <p:sldId id="348" r:id="rId71"/>
    <p:sldId id="346" r:id="rId72"/>
    <p:sldId id="349" r:id="rId73"/>
    <p:sldId id="350" r:id="rId74"/>
    <p:sldId id="351" r:id="rId75"/>
    <p:sldId id="534" r:id="rId76"/>
    <p:sldId id="535" r:id="rId77"/>
    <p:sldId id="536" r:id="rId78"/>
    <p:sldId id="358" r:id="rId79"/>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31" autoAdjust="0"/>
    <p:restoredTop sz="92431" autoAdjust="0"/>
  </p:normalViewPr>
  <p:slideViewPr>
    <p:cSldViewPr snapToGrid="0">
      <p:cViewPr varScale="1">
        <p:scale>
          <a:sx n="104" d="100"/>
          <a:sy n="104" d="100"/>
        </p:scale>
        <p:origin x="2032" y="200"/>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 r:id="rId38" collapse="1"/>
      <p:sld r:id="rId39" collapse="1"/>
      <p:sld r:id="rId40" collapse="1"/>
      <p:sld r:id="rId41" collapse="1"/>
      <p:sld r:id="rId42" collapse="1"/>
      <p:sld r:id="rId43" collapse="1"/>
      <p:sld r:id="rId44" collapse="1"/>
      <p:sld r:id="rId45" collapse="1"/>
      <p:sld r:id="rId46" collapse="1"/>
      <p:sld r:id="rId47" collapse="1"/>
      <p:sld r:id="rId48" collapse="1"/>
      <p:sld r:id="rId49" collapse="1"/>
      <p:sld r:id="rId50" collapse="1"/>
      <p:sld r:id="rId51" collapse="1"/>
      <p:sld r:id="rId52" collapse="1"/>
      <p:sld r:id="rId53" collapse="1"/>
      <p:sld r:id="rId54" collapse="1"/>
      <p:sld r:id="rId55" collapse="1"/>
      <p:sld r:id="rId56" collapse="1"/>
      <p:sld r:id="rId57" collapse="1"/>
      <p:sld r:id="rId58" collapse="1"/>
      <p:sld r:id="rId59" collapse="1"/>
      <p:sld r:id="rId60" collapse="1"/>
      <p:sld r:id="rId61" collapse="1"/>
      <p:sld r:id="rId62" collapse="1"/>
      <p:sld r:id="rId63" collapse="1"/>
      <p:sld r:id="rId64" collapse="1"/>
      <p:sld r:id="rId65" collapse="1"/>
      <p:sld r:id="rId66" collapse="1"/>
      <p:sld r:id="rId67" collapse="1"/>
      <p:sld r:id="rId68" collapse="1"/>
      <p:sld r:id="rId69" collapse="1"/>
      <p:sld r:id="rId70" collapse="1"/>
      <p:sld r:id="rId71" collapse="1"/>
      <p:sld r:id="rId72" collapse="1"/>
      <p:sld r:id="rId73" collapse="1"/>
      <p:sld r:id="rId74" collapse="1"/>
      <p:sld r:id="rId75" collapse="1"/>
      <p:sld r:id="rId76" collapse="1"/>
      <p:sld r:id="rId77" collapse="1"/>
    </p:sldLst>
  </p:outlin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26" Type="http://schemas.openxmlformats.org/officeDocument/2006/relationships/slide" Target="slides/slide27.xml"/><Relationship Id="rId21" Type="http://schemas.openxmlformats.org/officeDocument/2006/relationships/slide" Target="slides/slide22.xml"/><Relationship Id="rId42" Type="http://schemas.openxmlformats.org/officeDocument/2006/relationships/slide" Target="slides/slide43.xml"/><Relationship Id="rId47" Type="http://schemas.openxmlformats.org/officeDocument/2006/relationships/slide" Target="slides/slide48.xml"/><Relationship Id="rId63" Type="http://schemas.openxmlformats.org/officeDocument/2006/relationships/slide" Target="slides/slide64.xml"/><Relationship Id="rId68" Type="http://schemas.openxmlformats.org/officeDocument/2006/relationships/slide" Target="slides/slide69.xml"/><Relationship Id="rId16" Type="http://schemas.openxmlformats.org/officeDocument/2006/relationships/slide" Target="slides/slide17.xml"/><Relationship Id="rId11" Type="http://schemas.openxmlformats.org/officeDocument/2006/relationships/slide" Target="slides/slide11.xml"/><Relationship Id="rId24" Type="http://schemas.openxmlformats.org/officeDocument/2006/relationships/slide" Target="slides/slide25.xml"/><Relationship Id="rId32" Type="http://schemas.openxmlformats.org/officeDocument/2006/relationships/slide" Target="slides/slide33.xml"/><Relationship Id="rId37" Type="http://schemas.openxmlformats.org/officeDocument/2006/relationships/slide" Target="slides/slide38.xml"/><Relationship Id="rId40" Type="http://schemas.openxmlformats.org/officeDocument/2006/relationships/slide" Target="slides/slide41.xml"/><Relationship Id="rId45" Type="http://schemas.openxmlformats.org/officeDocument/2006/relationships/slide" Target="slides/slide46.xml"/><Relationship Id="rId53" Type="http://schemas.openxmlformats.org/officeDocument/2006/relationships/slide" Target="slides/slide54.xml"/><Relationship Id="rId58" Type="http://schemas.openxmlformats.org/officeDocument/2006/relationships/slide" Target="slides/slide59.xml"/><Relationship Id="rId66" Type="http://schemas.openxmlformats.org/officeDocument/2006/relationships/slide" Target="slides/slide67.xml"/><Relationship Id="rId74" Type="http://schemas.openxmlformats.org/officeDocument/2006/relationships/slide" Target="slides/slide75.xml"/><Relationship Id="rId5" Type="http://schemas.openxmlformats.org/officeDocument/2006/relationships/slide" Target="slides/slide5.xml"/><Relationship Id="rId61" Type="http://schemas.openxmlformats.org/officeDocument/2006/relationships/slide" Target="slides/slide62.xml"/><Relationship Id="rId19" Type="http://schemas.openxmlformats.org/officeDocument/2006/relationships/slide" Target="slides/slide20.xml"/><Relationship Id="rId14" Type="http://schemas.openxmlformats.org/officeDocument/2006/relationships/slide" Target="slides/slide15.xml"/><Relationship Id="rId22" Type="http://schemas.openxmlformats.org/officeDocument/2006/relationships/slide" Target="slides/slide23.xml"/><Relationship Id="rId27" Type="http://schemas.openxmlformats.org/officeDocument/2006/relationships/slide" Target="slides/slide28.xml"/><Relationship Id="rId30" Type="http://schemas.openxmlformats.org/officeDocument/2006/relationships/slide" Target="slides/slide31.xml"/><Relationship Id="rId35" Type="http://schemas.openxmlformats.org/officeDocument/2006/relationships/slide" Target="slides/slide36.xml"/><Relationship Id="rId43" Type="http://schemas.openxmlformats.org/officeDocument/2006/relationships/slide" Target="slides/slide44.xml"/><Relationship Id="rId48" Type="http://schemas.openxmlformats.org/officeDocument/2006/relationships/slide" Target="slides/slide49.xml"/><Relationship Id="rId56" Type="http://schemas.openxmlformats.org/officeDocument/2006/relationships/slide" Target="slides/slide57.xml"/><Relationship Id="rId64" Type="http://schemas.openxmlformats.org/officeDocument/2006/relationships/slide" Target="slides/slide65.xml"/><Relationship Id="rId69" Type="http://schemas.openxmlformats.org/officeDocument/2006/relationships/slide" Target="slides/slide70.xml"/><Relationship Id="rId77" Type="http://schemas.openxmlformats.org/officeDocument/2006/relationships/slide" Target="slides/slide78.xml"/><Relationship Id="rId8" Type="http://schemas.openxmlformats.org/officeDocument/2006/relationships/slide" Target="slides/slide8.xml"/><Relationship Id="rId51" Type="http://schemas.openxmlformats.org/officeDocument/2006/relationships/slide" Target="slides/slide52.xml"/><Relationship Id="rId72" Type="http://schemas.openxmlformats.org/officeDocument/2006/relationships/slide" Target="slides/slide73.xml"/><Relationship Id="rId3" Type="http://schemas.openxmlformats.org/officeDocument/2006/relationships/slide" Target="slides/slide3.xml"/><Relationship Id="rId12" Type="http://schemas.openxmlformats.org/officeDocument/2006/relationships/slide" Target="slides/slide12.xml"/><Relationship Id="rId17" Type="http://schemas.openxmlformats.org/officeDocument/2006/relationships/slide" Target="slides/slide18.xml"/><Relationship Id="rId25" Type="http://schemas.openxmlformats.org/officeDocument/2006/relationships/slide" Target="slides/slide26.xml"/><Relationship Id="rId33" Type="http://schemas.openxmlformats.org/officeDocument/2006/relationships/slide" Target="slides/slide34.xml"/><Relationship Id="rId38" Type="http://schemas.openxmlformats.org/officeDocument/2006/relationships/slide" Target="slides/slide39.xml"/><Relationship Id="rId46" Type="http://schemas.openxmlformats.org/officeDocument/2006/relationships/slide" Target="slides/slide47.xml"/><Relationship Id="rId59" Type="http://schemas.openxmlformats.org/officeDocument/2006/relationships/slide" Target="slides/slide60.xml"/><Relationship Id="rId67" Type="http://schemas.openxmlformats.org/officeDocument/2006/relationships/slide" Target="slides/slide68.xml"/><Relationship Id="rId20" Type="http://schemas.openxmlformats.org/officeDocument/2006/relationships/slide" Target="slides/slide21.xml"/><Relationship Id="rId41" Type="http://schemas.openxmlformats.org/officeDocument/2006/relationships/slide" Target="slides/slide42.xml"/><Relationship Id="rId54" Type="http://schemas.openxmlformats.org/officeDocument/2006/relationships/slide" Target="slides/slide55.xml"/><Relationship Id="rId62" Type="http://schemas.openxmlformats.org/officeDocument/2006/relationships/slide" Target="slides/slide63.xml"/><Relationship Id="rId70" Type="http://schemas.openxmlformats.org/officeDocument/2006/relationships/slide" Target="slides/slide71.xml"/><Relationship Id="rId75" Type="http://schemas.openxmlformats.org/officeDocument/2006/relationships/slide" Target="slides/slide76.xml"/><Relationship Id="rId1" Type="http://schemas.openxmlformats.org/officeDocument/2006/relationships/slide" Target="slides/slide1.xml"/><Relationship Id="rId6" Type="http://schemas.openxmlformats.org/officeDocument/2006/relationships/slide" Target="slides/slide6.xml"/><Relationship Id="rId15" Type="http://schemas.openxmlformats.org/officeDocument/2006/relationships/slide" Target="slides/slide16.xml"/><Relationship Id="rId23" Type="http://schemas.openxmlformats.org/officeDocument/2006/relationships/slide" Target="slides/slide24.xml"/><Relationship Id="rId28" Type="http://schemas.openxmlformats.org/officeDocument/2006/relationships/slide" Target="slides/slide29.xml"/><Relationship Id="rId36" Type="http://schemas.openxmlformats.org/officeDocument/2006/relationships/slide" Target="slides/slide37.xml"/><Relationship Id="rId49" Type="http://schemas.openxmlformats.org/officeDocument/2006/relationships/slide" Target="slides/slide50.xml"/><Relationship Id="rId57" Type="http://schemas.openxmlformats.org/officeDocument/2006/relationships/slide" Target="slides/slide58.xml"/><Relationship Id="rId10" Type="http://schemas.openxmlformats.org/officeDocument/2006/relationships/slide" Target="slides/slide10.xml"/><Relationship Id="rId31" Type="http://schemas.openxmlformats.org/officeDocument/2006/relationships/slide" Target="slides/slide32.xml"/><Relationship Id="rId44" Type="http://schemas.openxmlformats.org/officeDocument/2006/relationships/slide" Target="slides/slide45.xml"/><Relationship Id="rId52" Type="http://schemas.openxmlformats.org/officeDocument/2006/relationships/slide" Target="slides/slide53.xml"/><Relationship Id="rId60" Type="http://schemas.openxmlformats.org/officeDocument/2006/relationships/slide" Target="slides/slide61.xml"/><Relationship Id="rId65" Type="http://schemas.openxmlformats.org/officeDocument/2006/relationships/slide" Target="slides/slide66.xml"/><Relationship Id="rId73" Type="http://schemas.openxmlformats.org/officeDocument/2006/relationships/slide" Target="slides/slide74.xml"/><Relationship Id="rId4" Type="http://schemas.openxmlformats.org/officeDocument/2006/relationships/slide" Target="slides/slide4.xml"/><Relationship Id="rId9" Type="http://schemas.openxmlformats.org/officeDocument/2006/relationships/slide" Target="slides/slide9.xml"/><Relationship Id="rId13" Type="http://schemas.openxmlformats.org/officeDocument/2006/relationships/slide" Target="slides/slide14.xml"/><Relationship Id="rId18" Type="http://schemas.openxmlformats.org/officeDocument/2006/relationships/slide" Target="slides/slide19.xml"/><Relationship Id="rId39" Type="http://schemas.openxmlformats.org/officeDocument/2006/relationships/slide" Target="slides/slide40.xml"/><Relationship Id="rId34" Type="http://schemas.openxmlformats.org/officeDocument/2006/relationships/slide" Target="slides/slide35.xml"/><Relationship Id="rId50" Type="http://schemas.openxmlformats.org/officeDocument/2006/relationships/slide" Target="slides/slide51.xml"/><Relationship Id="rId55" Type="http://schemas.openxmlformats.org/officeDocument/2006/relationships/slide" Target="slides/slide56.xml"/><Relationship Id="rId76" Type="http://schemas.openxmlformats.org/officeDocument/2006/relationships/slide" Target="slides/slide77.xml"/><Relationship Id="rId7" Type="http://schemas.openxmlformats.org/officeDocument/2006/relationships/slide" Target="slides/slide7.xml"/><Relationship Id="rId71" Type="http://schemas.openxmlformats.org/officeDocument/2006/relationships/slide" Target="slides/slide72.xml"/><Relationship Id="rId2" Type="http://schemas.openxmlformats.org/officeDocument/2006/relationships/slide" Target="slides/slide2.xml"/><Relationship Id="rId29" Type="http://schemas.openxmlformats.org/officeDocument/2006/relationships/slide" Target="slides/slide3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1</a:t>
            </a:fld>
            <a:endParaRPr lang="en-US"/>
          </a:p>
        </p:txBody>
      </p:sp>
    </p:spTree>
    <p:extLst>
      <p:ext uri="{BB962C8B-B14F-4D97-AF65-F5344CB8AC3E}">
        <p14:creationId xmlns:p14="http://schemas.microsoft.com/office/powerpoint/2010/main" val="343132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curve, T T, falls through points Q super 1 then Q super 2. At point Q super 1, x – Q sub C super 1, y = Q sub F super 1, and slope = V V super 1, left parenthesis, P sub C over P sub F, right parenthesis, super 1. At point Q super 2, x = Q sub C super 2, y = Q sub F super 2, and the slope is less steep, V V super 2, left parenthesis, P sub C over P sub F, right parenthesis, super 2. The second graph in panel b plots the relative supply of cloth, P sub C over P sub F, versus the relative quantity of cloth, Q sub C over Q sub F. The plot for R S rises with increasing steepness through point 1 then point 2. At point 1, x = Q sub C super 1 over Q sub F super 1, and y = P sub C over P sub F, super 1. At point 2, x = Q sub C super 2 over Q sub F super 2, and y = P sub C over P sub F, super 2.</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13</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8839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15</a:t>
            </a:fld>
            <a:endParaRPr lang="en-US"/>
          </a:p>
        </p:txBody>
      </p:sp>
    </p:spTree>
    <p:extLst>
      <p:ext uri="{BB962C8B-B14F-4D97-AF65-F5344CB8AC3E}">
        <p14:creationId xmlns:p14="http://schemas.microsoft.com/office/powerpoint/2010/main" val="1565782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67</a:t>
            </a:fld>
            <a:endParaRPr lang="en-US"/>
          </a:p>
        </p:txBody>
      </p:sp>
    </p:spTree>
    <p:extLst>
      <p:ext uri="{BB962C8B-B14F-4D97-AF65-F5344CB8AC3E}">
        <p14:creationId xmlns:p14="http://schemas.microsoft.com/office/powerpoint/2010/main" val="3142545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71</a:t>
            </a:fld>
            <a:endParaRPr lang="en-US"/>
          </a:p>
        </p:txBody>
      </p:sp>
    </p:spTree>
    <p:extLst>
      <p:ext uri="{BB962C8B-B14F-4D97-AF65-F5344CB8AC3E}">
        <p14:creationId xmlns:p14="http://schemas.microsoft.com/office/powerpoint/2010/main" val="2285863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72</a:t>
            </a:fld>
            <a:endParaRPr lang="en-US"/>
          </a:p>
        </p:txBody>
      </p:sp>
    </p:spTree>
    <p:extLst>
      <p:ext uri="{BB962C8B-B14F-4D97-AF65-F5344CB8AC3E}">
        <p14:creationId xmlns:p14="http://schemas.microsoft.com/office/powerpoint/2010/main" val="32340808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73</a:t>
            </a:fld>
            <a:endParaRPr lang="en-US"/>
          </a:p>
        </p:txBody>
      </p:sp>
    </p:spTree>
    <p:extLst>
      <p:ext uri="{BB962C8B-B14F-4D97-AF65-F5344CB8AC3E}">
        <p14:creationId xmlns:p14="http://schemas.microsoft.com/office/powerpoint/2010/main" val="1995625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77</a:t>
            </a:fld>
            <a:endParaRPr lang="en-US"/>
          </a:p>
        </p:txBody>
      </p:sp>
    </p:spTree>
    <p:extLst>
      <p:ext uri="{BB962C8B-B14F-4D97-AF65-F5344CB8AC3E}">
        <p14:creationId xmlns:p14="http://schemas.microsoft.com/office/powerpoint/2010/main" val="934714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Two Content">
    <p:spTree>
      <p:nvGrpSpPr>
        <p:cNvPr id="1" name="Shape 30"/>
        <p:cNvGrpSpPr/>
        <p:nvPr/>
      </p:nvGrpSpPr>
      <p:grpSpPr>
        <a:xfrm>
          <a:off x="0" y="0"/>
          <a:ext cx="0" cy="0"/>
          <a:chOff x="0" y="0"/>
          <a:chExt cx="0" cy="0"/>
        </a:xfrm>
      </p:grpSpPr>
      <p:sp>
        <p:nvSpPr>
          <p:cNvPr id="31" name="Title Placeholder"/>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7"/>
            <a:ext cx="8229600" cy="2267528"/>
          </a:xfrm>
        </p:spPr>
        <p:txBody>
          <a:bodyPr/>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L="1143000" marR="0" indent="-230400" algn="l" rtl="0">
              <a:lnSpc>
                <a:spcPct val="100000"/>
              </a:lnSpc>
              <a:spcAft>
                <a:spcPts val="0"/>
              </a:spcAft>
              <a:buClr>
                <a:srgbClr val="007FA3"/>
              </a:buClr>
              <a:buSzPct val="100000"/>
              <a:buFont typeface="Arial" panose="020B0604020202020204" pitchFamily="34" charset="0"/>
              <a:buChar char="▪"/>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US"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a:extLst>
              <a:ext uri="{FF2B5EF4-FFF2-40B4-BE49-F238E27FC236}">
                <a16:creationId xmlns:a16="http://schemas.microsoft.com/office/drawing/2014/main" id="{820D01C0-4FD2-4065-9EC3-96A308398288}"/>
              </a:ext>
            </a:extLst>
          </p:cNvPr>
          <p:cNvSpPr>
            <a:spLocks noGrp="1"/>
          </p:cNvSpPr>
          <p:nvPr>
            <p:ph sz="quarter" idx="14"/>
          </p:nvPr>
        </p:nvSpPr>
        <p:spPr>
          <a:xfrm>
            <a:off x="457200" y="3971925"/>
            <a:ext cx="8229600" cy="2105025"/>
          </a:xfrm>
        </p:spPr>
        <p:txBody>
          <a:bodyPr/>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L="1143000" marR="0" indent="-230400" algn="l" rtl="0">
              <a:lnSpc>
                <a:spcPct val="100000"/>
              </a:lnSpc>
              <a:spcAft>
                <a:spcPts val="0"/>
              </a:spcAft>
              <a:buClr>
                <a:srgbClr val="007FA3"/>
              </a:buClr>
              <a:buSzPct val="100000"/>
              <a:buFont typeface="Arial" panose="020B0604020202020204" pitchFamily="34" charset="0"/>
              <a:buChar char="▪"/>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US"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879707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15:  The Standard Model</a:t>
            </a:r>
            <a:br>
              <a:rPr lang="en-US"/>
            </a:b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 Target="slide33.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Classes 15, 16</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The Standard Model</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2022</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Production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501899"/>
          </a:xfrm>
          <a:ln>
            <a:solidFill>
              <a:srgbClr val="000000"/>
            </a:solidFill>
          </a:ln>
        </p:spPr>
        <p:txBody>
          <a:bodyPr/>
          <a:lstStyle/>
          <a:p>
            <a:r>
              <a:rPr lang="en-US" sz="2400" dirty="0"/>
              <a:t>Thus Relative Supply, RS = S</a:t>
            </a:r>
            <a:r>
              <a:rPr lang="en-US" sz="2400" baseline="-25000" dirty="0"/>
              <a:t>C</a:t>
            </a:r>
            <a:r>
              <a:rPr lang="en-US" sz="2400" dirty="0"/>
              <a:t>/S</a:t>
            </a:r>
            <a:r>
              <a:rPr lang="en-US" sz="2400" baseline="-25000" dirty="0"/>
              <a:t>F</a:t>
            </a:r>
            <a:r>
              <a:rPr lang="en-US" sz="2400" dirty="0"/>
              <a:t>, also depends on price ratio, RP = P</a:t>
            </a:r>
            <a:r>
              <a:rPr lang="en-US" sz="2400" baseline="-25000" dirty="0"/>
              <a:t>C</a:t>
            </a:r>
            <a:r>
              <a:rPr lang="en-US" sz="2400" dirty="0"/>
              <a:t>/P</a:t>
            </a:r>
            <a:r>
              <a:rPr lang="en-US" sz="2400" baseline="-25000" dirty="0"/>
              <a:t>F</a:t>
            </a:r>
            <a:r>
              <a:rPr lang="en-US" sz="2400" dirty="0"/>
              <a:t>:</a:t>
            </a:r>
          </a:p>
          <a:p>
            <a:pPr marL="0" indent="0">
              <a:buNone/>
            </a:pPr>
            <a:endParaRPr lang="en-US" sz="2400" i="1" dirty="0"/>
          </a:p>
          <a:p>
            <a:pPr marL="0" lvl="2" indent="0">
              <a:buNone/>
            </a:pPr>
            <a:r>
              <a:rPr lang="en-US" dirty="0"/>
              <a:t>      RS</a:t>
            </a:r>
            <a:r>
              <a:rPr lang="en-US" baseline="-25000" dirty="0"/>
              <a:t> </a:t>
            </a:r>
            <a:r>
              <a:rPr lang="en-US" dirty="0"/>
              <a:t>= RS(RP)</a:t>
            </a:r>
            <a:endParaRPr lang="en-US" i="1" u="sng"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524000" y="27940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057400" y="2133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3860800" y="4521200"/>
            <a:ext cx="660400" cy="369332"/>
          </a:xfrm>
          <a:prstGeom prst="rect">
            <a:avLst/>
          </a:prstGeom>
        </p:spPr>
        <p:txBody>
          <a:bodyPr wrap="square">
            <a:spAutoFit/>
          </a:bodyPr>
          <a:lstStyle/>
          <a:p>
            <a:pPr marL="0" lvl="2"/>
            <a:r>
              <a:rPr lang="en-US" dirty="0"/>
              <a:t>RP</a:t>
            </a:r>
            <a:r>
              <a:rPr lang="en-US" baseline="30000" dirty="0"/>
              <a:t>0</a:t>
            </a:r>
            <a:r>
              <a:rPr lang="en-US" dirty="0"/>
              <a:t> </a:t>
            </a:r>
          </a:p>
        </p:txBody>
      </p:sp>
      <p:cxnSp>
        <p:nvCxnSpPr>
          <p:cNvPr id="23" name="Straight Connector 22"/>
          <p:cNvCxnSpPr/>
          <p:nvPr/>
        </p:nvCxnSpPr>
        <p:spPr>
          <a:xfrm flipV="1">
            <a:off x="1447800" y="4114800"/>
            <a:ext cx="1828800" cy="1066800"/>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14" name="Group 13"/>
          <p:cNvGrpSpPr/>
          <p:nvPr/>
        </p:nvGrpSpPr>
        <p:grpSpPr>
          <a:xfrm flipH="1">
            <a:off x="1981200" y="4572000"/>
            <a:ext cx="533400" cy="304800"/>
            <a:chOff x="3581400" y="3733800"/>
            <a:chExt cx="457200" cy="457200"/>
          </a:xfrm>
        </p:grpSpPr>
        <p:cxnSp>
          <p:nvCxnSpPr>
            <p:cNvPr id="33" name="Straight Connector 32"/>
            <p:cNvCxnSpPr/>
            <p:nvPr/>
          </p:nvCxnSpPr>
          <p:spPr>
            <a:xfrm flipH="1">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cxnSp>
        <p:nvCxnSpPr>
          <p:cNvPr id="16" name="Curved Connector 15"/>
          <p:cNvCxnSpPr/>
          <p:nvPr/>
        </p:nvCxnSpPr>
        <p:spPr>
          <a:xfrm>
            <a:off x="2590800" y="4876800"/>
            <a:ext cx="914400" cy="838200"/>
          </a:xfrm>
          <a:prstGeom prst="curvedConnector3">
            <a:avLst/>
          </a:prstGeom>
          <a:ln>
            <a:solidFill>
              <a:schemeClr val="tx1"/>
            </a:solidFill>
            <a:prstDash val="sysDot"/>
            <a:headEnd type="arrow"/>
            <a:tailEnd type="none" w="med" len="med"/>
          </a:ln>
          <a:effectLst/>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3429000" y="5562600"/>
            <a:ext cx="1676400" cy="369332"/>
          </a:xfrm>
          <a:prstGeom prst="rect">
            <a:avLst/>
          </a:prstGeom>
        </p:spPr>
        <p:txBody>
          <a:bodyPr wrap="square">
            <a:spAutoFit/>
          </a:bodyPr>
          <a:lstStyle/>
          <a:p>
            <a:r>
              <a:rPr lang="en-US" dirty="0"/>
              <a:t>S</a:t>
            </a:r>
            <a:r>
              <a:rPr lang="en-US" baseline="-25000" dirty="0"/>
              <a:t>F</a:t>
            </a:r>
            <a:r>
              <a:rPr lang="en-US" dirty="0"/>
              <a:t>/S</a:t>
            </a:r>
            <a:r>
              <a:rPr lang="en-US" baseline="-25000" dirty="0"/>
              <a:t>C</a:t>
            </a:r>
            <a:r>
              <a:rPr lang="en-US" dirty="0"/>
              <a:t>=1/RS</a:t>
            </a:r>
          </a:p>
        </p:txBody>
      </p:sp>
      <p:sp>
        <p:nvSpPr>
          <p:cNvPr id="37" name="Freeform 36"/>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8" name="TextBox 37"/>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39" name="TextBox 38"/>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0" name="Straight Connector 39"/>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a:endCxn id="42"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2" name="Oval 41"/>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5F542C20-C8B1-CC45-8FFA-C7B1E21036D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146862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Supplies Depend on Prices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2"/>
            <a:ext cx="3886200" cy="2294466"/>
          </a:xfrm>
          <a:ln>
            <a:solidFill>
              <a:srgbClr val="000000"/>
            </a:solidFill>
          </a:ln>
        </p:spPr>
        <p:txBody>
          <a:bodyPr/>
          <a:lstStyle/>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a:t>
            </a:r>
          </a:p>
          <a:p>
            <a:pPr marL="0" indent="0">
              <a:buNone/>
            </a:pPr>
            <a:r>
              <a:rPr lang="en-US" sz="2400" dirty="0"/>
              <a:t>	ΔS</a:t>
            </a:r>
            <a:r>
              <a:rPr lang="en-US" sz="2400" baseline="-25000" dirty="0"/>
              <a:t>C</a:t>
            </a:r>
            <a:r>
              <a:rPr lang="en-US" sz="2400" dirty="0"/>
              <a:t> &gt; 0</a:t>
            </a:r>
          </a:p>
          <a:p>
            <a:pPr marL="0" indent="0">
              <a:buNone/>
            </a:pPr>
            <a:r>
              <a:rPr lang="en-US" sz="2400" dirty="0"/>
              <a:t>	ΔS</a:t>
            </a:r>
            <a:r>
              <a:rPr lang="en-US" sz="2400" baseline="-25000" dirty="0"/>
              <a:t>F</a:t>
            </a:r>
            <a:r>
              <a:rPr lang="en-US" sz="2400" dirty="0"/>
              <a:t> &lt; 0</a:t>
            </a:r>
          </a:p>
          <a:p>
            <a:pPr marL="0" indent="0">
              <a:buNone/>
            </a:pPr>
            <a:r>
              <a:rPr lang="en-US" sz="2400" dirty="0"/>
              <a:t>	ΔRS &gt; 0</a:t>
            </a:r>
          </a:p>
          <a:p>
            <a:endParaRPr lang="en-US" sz="2400" dirty="0"/>
          </a:p>
          <a:p>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 name="TextBox 3"/>
          <p:cNvSpPr txBox="1"/>
          <p:nvPr/>
        </p:nvSpPr>
        <p:spPr>
          <a:xfrm>
            <a:off x="1842247" y="5520018"/>
            <a:ext cx="3225800" cy="369332"/>
          </a:xfrm>
          <a:prstGeom prst="rect">
            <a:avLst/>
          </a:prstGeom>
          <a:noFill/>
        </p:spPr>
        <p:txBody>
          <a:bodyPr wrap="square" rtlCol="0">
            <a:spAutoFit/>
          </a:bodyPr>
          <a:lstStyle/>
          <a:p>
            <a:r>
              <a:rPr lang="en-US" dirty="0">
                <a:solidFill>
                  <a:srgbClr val="FF0000"/>
                </a:solidFill>
              </a:rPr>
              <a:t>ΔRP = </a:t>
            </a:r>
            <a:r>
              <a:rPr lang="en-US" dirty="0" err="1">
                <a:solidFill>
                  <a:srgbClr val="FF0000"/>
                </a:solidFill>
              </a:rPr>
              <a:t>Δ</a:t>
            </a:r>
            <a:r>
              <a:rPr lang="en-US" dirty="0">
                <a:solidFill>
                  <a:srgbClr val="FF0000"/>
                </a:solidFill>
              </a:rPr>
              <a:t>(P</a:t>
            </a:r>
            <a:r>
              <a:rPr lang="en-US" baseline="-25000" dirty="0">
                <a:solidFill>
                  <a:srgbClr val="FF0000"/>
                </a:solidFill>
              </a:rPr>
              <a:t>C</a:t>
            </a:r>
            <a:r>
              <a:rPr lang="en-US" dirty="0">
                <a:solidFill>
                  <a:srgbClr val="FF0000"/>
                </a:solidFill>
              </a:rPr>
              <a:t>/P</a:t>
            </a:r>
            <a:r>
              <a:rPr lang="en-US" baseline="-25000" dirty="0">
                <a:solidFill>
                  <a:srgbClr val="FF0000"/>
                </a:solidFill>
              </a:rPr>
              <a:t>F</a:t>
            </a:r>
            <a:r>
              <a:rPr lang="en-US" dirty="0">
                <a:solidFill>
                  <a:srgbClr val="FF0000"/>
                </a:solidFill>
              </a:rPr>
              <a:t>) &gt; 0</a:t>
            </a:r>
          </a:p>
        </p:txBody>
      </p:sp>
      <p:cxnSp>
        <p:nvCxnSpPr>
          <p:cNvPr id="33" name="Straight Connector 32"/>
          <p:cNvCxnSpPr/>
          <p:nvPr/>
        </p:nvCxnSpPr>
        <p:spPr>
          <a:xfrm>
            <a:off x="2286000" y="2133600"/>
            <a:ext cx="17526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6" name="Rectangle 35"/>
          <p:cNvSpPr/>
          <p:nvPr/>
        </p:nvSpPr>
        <p:spPr>
          <a:xfrm>
            <a:off x="2438400" y="22098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37" name="Oval 36"/>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9" name="Straight Connector 38"/>
          <p:cNvCxnSpPr/>
          <p:nvPr/>
        </p:nvCxnSpPr>
        <p:spPr>
          <a:xfrm>
            <a:off x="1457325" y="4762500"/>
            <a:ext cx="2349500" cy="635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V="1">
            <a:off x="3810000" y="4746625"/>
            <a:ext cx="0" cy="450851"/>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914400" y="4572000"/>
            <a:ext cx="685800" cy="369332"/>
          </a:xfrm>
          <a:prstGeom prst="rect">
            <a:avLst/>
          </a:prstGeom>
          <a:noFill/>
        </p:spPr>
        <p:txBody>
          <a:bodyPr wrap="square" rtlCol="0">
            <a:spAutoFit/>
          </a:bodyPr>
          <a:lstStyle/>
          <a:p>
            <a:pPr marL="0" lvl="2"/>
            <a:r>
              <a:rPr lang="en-US" dirty="0">
                <a:solidFill>
                  <a:srgbClr val="FF0000"/>
                </a:solidFill>
              </a:rPr>
              <a:t>S</a:t>
            </a:r>
            <a:r>
              <a:rPr lang="en-US" baseline="-25000" dirty="0">
                <a:solidFill>
                  <a:srgbClr val="FF0000"/>
                </a:solidFill>
              </a:rPr>
              <a:t>F</a:t>
            </a:r>
            <a:r>
              <a:rPr lang="en-US" baseline="30000" dirty="0">
                <a:solidFill>
                  <a:srgbClr val="FF0000"/>
                </a:solidFill>
              </a:rPr>
              <a:t>1</a:t>
            </a:r>
          </a:p>
        </p:txBody>
      </p:sp>
      <p:sp>
        <p:nvSpPr>
          <p:cNvPr id="42" name="TextBox 41"/>
          <p:cNvSpPr txBox="1"/>
          <p:nvPr/>
        </p:nvSpPr>
        <p:spPr>
          <a:xfrm>
            <a:off x="3581400" y="5105400"/>
            <a:ext cx="685800" cy="369332"/>
          </a:xfrm>
          <a:prstGeom prst="rect">
            <a:avLst/>
          </a:prstGeom>
          <a:noFill/>
        </p:spPr>
        <p:txBody>
          <a:bodyPr wrap="square" rtlCol="0">
            <a:spAutoFit/>
          </a:bodyPr>
          <a:lstStyle/>
          <a:p>
            <a:pPr marL="0" lvl="2"/>
            <a:r>
              <a:rPr lang="en-US" dirty="0">
                <a:solidFill>
                  <a:srgbClr val="FF0000"/>
                </a:solidFill>
              </a:rPr>
              <a:t>S</a:t>
            </a:r>
            <a:r>
              <a:rPr lang="en-US" baseline="-25000" dirty="0">
                <a:solidFill>
                  <a:srgbClr val="FF0000"/>
                </a:solidFill>
              </a:rPr>
              <a:t>C</a:t>
            </a:r>
            <a:r>
              <a:rPr lang="en-US" baseline="30000" dirty="0">
                <a:solidFill>
                  <a:srgbClr val="FF0000"/>
                </a:solidFill>
              </a:rPr>
              <a:t>1</a:t>
            </a:r>
          </a:p>
        </p:txBody>
      </p:sp>
      <p:sp>
        <p:nvSpPr>
          <p:cNvPr id="19" name="Freeform 18"/>
          <p:cNvSpPr/>
          <p:nvPr/>
        </p:nvSpPr>
        <p:spPr>
          <a:xfrm>
            <a:off x="1930400" y="2286000"/>
            <a:ext cx="431800" cy="279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flipH="1">
            <a:off x="3200400" y="4191000"/>
            <a:ext cx="457200" cy="6858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Freeform 43"/>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5" name="TextBox 44"/>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46" name="TextBox 45"/>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7" name="Straight Connector 46"/>
          <p:cNvCxnSpPr/>
          <p:nvPr/>
        </p:nvCxnSpPr>
        <p:spPr>
          <a:xfrm>
            <a:off x="1447800"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a:endCxn id="49"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9" name="Oval 48"/>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5" name="Straight Connector 54"/>
          <p:cNvCxnSpPr/>
          <p:nvPr/>
        </p:nvCxnSpPr>
        <p:spPr>
          <a:xfrm flipV="1">
            <a:off x="1447800" y="4343400"/>
            <a:ext cx="1524000" cy="838200"/>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flipV="1">
            <a:off x="1447800" y="4876800"/>
            <a:ext cx="1828800" cy="3048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57" name="Freeform 56"/>
          <p:cNvSpPr/>
          <p:nvPr/>
        </p:nvSpPr>
        <p:spPr>
          <a:xfrm rot="5400000">
            <a:off x="2095500" y="4838700"/>
            <a:ext cx="228600" cy="152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4163A07E-00A1-464C-AC3D-6EDFB3C4676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69898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5">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1" grpId="0"/>
      <p:bldP spid="42" grpId="0"/>
      <p:bldP spid="43" grpId="0" animBg="1"/>
      <p:bldP spid="5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Supply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1562098"/>
          </a:xfrm>
          <a:ln>
            <a:solidFill>
              <a:srgbClr val="000000"/>
            </a:solidFill>
          </a:ln>
        </p:spPr>
        <p:txBody>
          <a:bodyPr/>
          <a:lstStyle/>
          <a:p>
            <a:pPr marL="342900" lvl="2" indent="-342900"/>
            <a:r>
              <a:rPr lang="en-US" sz="2400" dirty="0"/>
              <a:t>It follows that </a:t>
            </a:r>
            <a:r>
              <a:rPr lang="en-US" dirty="0"/>
              <a:t>RS as a function of RP – thus RS(RP) – </a:t>
            </a:r>
            <a:r>
              <a:rPr lang="en-US" sz="2400" dirty="0"/>
              <a:t>is upward sloping</a:t>
            </a:r>
          </a:p>
          <a:p>
            <a:endParaRPr lang="en-US" sz="2400" dirty="0"/>
          </a:p>
          <a:p>
            <a:endParaRPr lang="en-US" sz="2400" dirty="0"/>
          </a:p>
          <a:p>
            <a:endParaRPr lang="en-US" sz="1600" dirty="0"/>
          </a:p>
        </p:txBody>
      </p:sp>
      <p:sp>
        <p:nvSpPr>
          <p:cNvPr id="32" name="TextBox 31"/>
          <p:cNvSpPr txBox="1"/>
          <p:nvPr/>
        </p:nvSpPr>
        <p:spPr>
          <a:xfrm>
            <a:off x="4191000" y="5181600"/>
            <a:ext cx="1600200" cy="369332"/>
          </a:xfrm>
          <a:prstGeom prst="rect">
            <a:avLst/>
          </a:prstGeom>
          <a:noFill/>
        </p:spPr>
        <p:txBody>
          <a:bodyPr wrap="square" rtlCol="0">
            <a:spAutoFit/>
          </a:bodyPr>
          <a:lstStyle/>
          <a:p>
            <a:pPr marL="0" lvl="2"/>
            <a:r>
              <a:rPr lang="en-US" dirty="0"/>
              <a:t>RS= S</a:t>
            </a:r>
            <a:r>
              <a:rPr lang="en-US" baseline="-25000" dirty="0"/>
              <a:t>C</a:t>
            </a:r>
            <a:r>
              <a:rPr lang="en-US" dirty="0"/>
              <a:t>/S</a:t>
            </a:r>
            <a:r>
              <a:rPr lang="en-US" baseline="-25000" dirty="0"/>
              <a:t>F</a:t>
            </a:r>
            <a:endParaRPr lang="en-US" dirty="0"/>
          </a:p>
        </p:txBody>
      </p:sp>
      <p:cxnSp>
        <p:nvCxnSpPr>
          <p:cNvPr id="29" name="Straight Connector 28"/>
          <p:cNvCxnSpPr/>
          <p:nvPr/>
        </p:nvCxnSpPr>
        <p:spPr>
          <a:xfrm flipV="1">
            <a:off x="1888067"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896002" y="2092867"/>
            <a:ext cx="979755" cy="369332"/>
          </a:xfrm>
          <a:prstGeom prst="rect">
            <a:avLst/>
          </a:prstGeom>
        </p:spPr>
        <p:txBody>
          <a:bodyPr wrap="none">
            <a:spAutoFit/>
          </a:bodyPr>
          <a:lstStyle/>
          <a:p>
            <a:r>
              <a:rPr lang="en-US" dirty="0"/>
              <a:t>RS(RP)</a:t>
            </a:r>
          </a:p>
        </p:txBody>
      </p:sp>
      <p:cxnSp>
        <p:nvCxnSpPr>
          <p:cNvPr id="34" name="Straight Connector 33"/>
          <p:cNvCxnSpPr/>
          <p:nvPr/>
        </p:nvCxnSpPr>
        <p:spPr>
          <a:xfrm>
            <a:off x="1447800" y="3886200"/>
            <a:ext cx="12192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flipV="1">
            <a:off x="2667000" y="3886200"/>
            <a:ext cx="0" cy="12954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Rectangle 44"/>
          <p:cNvSpPr/>
          <p:nvPr/>
        </p:nvSpPr>
        <p:spPr>
          <a:xfrm>
            <a:off x="914400" y="37338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2362200" y="5181600"/>
            <a:ext cx="660400" cy="369332"/>
          </a:xfrm>
          <a:prstGeom prst="rect">
            <a:avLst/>
          </a:prstGeom>
        </p:spPr>
        <p:txBody>
          <a:bodyPr wrap="square">
            <a:spAutoFit/>
          </a:bodyPr>
          <a:lstStyle/>
          <a:p>
            <a:pPr marL="0" lvl="2"/>
            <a:r>
              <a:rPr lang="en-US" dirty="0"/>
              <a:t>RS</a:t>
            </a:r>
            <a:r>
              <a:rPr lang="en-US" baseline="30000" dirty="0"/>
              <a:t>0</a:t>
            </a:r>
            <a:r>
              <a:rPr lang="en-US" dirty="0"/>
              <a:t> </a:t>
            </a:r>
          </a:p>
        </p:txBody>
      </p:sp>
      <p:cxnSp>
        <p:nvCxnSpPr>
          <p:cNvPr id="47" name="Straight Connector 46"/>
          <p:cNvCxnSpPr/>
          <p:nvPr/>
        </p:nvCxnSpPr>
        <p:spPr>
          <a:xfrm>
            <a:off x="1447800" y="3048000"/>
            <a:ext cx="2057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flipV="1">
            <a:off x="3505200" y="3048000"/>
            <a:ext cx="0" cy="2133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9" name="Rectangle 48"/>
          <p:cNvSpPr/>
          <p:nvPr/>
        </p:nvSpPr>
        <p:spPr>
          <a:xfrm>
            <a:off x="914400" y="28956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t> </a:t>
            </a:r>
          </a:p>
        </p:txBody>
      </p:sp>
      <p:sp>
        <p:nvSpPr>
          <p:cNvPr id="50" name="Rectangle 49"/>
          <p:cNvSpPr/>
          <p:nvPr/>
        </p:nvSpPr>
        <p:spPr>
          <a:xfrm>
            <a:off x="3200400" y="5181600"/>
            <a:ext cx="660400" cy="369332"/>
          </a:xfrm>
          <a:prstGeom prst="rect">
            <a:avLst/>
          </a:prstGeom>
        </p:spPr>
        <p:txBody>
          <a:bodyPr wrap="square">
            <a:spAutoFit/>
          </a:bodyPr>
          <a:lstStyle/>
          <a:p>
            <a:pPr marL="0" lvl="2"/>
            <a:r>
              <a:rPr lang="en-US" dirty="0">
                <a:solidFill>
                  <a:srgbClr val="FF0000"/>
                </a:solidFill>
              </a:rPr>
              <a:t>RS</a:t>
            </a:r>
            <a:r>
              <a:rPr lang="en-US" baseline="30000" dirty="0">
                <a:solidFill>
                  <a:srgbClr val="FF0000"/>
                </a:solidFill>
              </a:rPr>
              <a:t>1</a:t>
            </a:r>
            <a:r>
              <a:rPr lang="en-US" dirty="0"/>
              <a:t> </a:t>
            </a:r>
          </a:p>
        </p:txBody>
      </p:sp>
      <p:cxnSp>
        <p:nvCxnSpPr>
          <p:cNvPr id="51" name="Straight Connector 50"/>
          <p:cNvCxnSpPr/>
          <p:nvPr/>
        </p:nvCxnSpPr>
        <p:spPr>
          <a:xfrm>
            <a:off x="2667000" y="5029200"/>
            <a:ext cx="838200" cy="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flipV="1">
            <a:off x="1600200" y="3048000"/>
            <a:ext cx="0" cy="8382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4D891A26-9020-3645-93FC-514B9FB49CDF}"/>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3" name="Content Placeholder 2">
            <a:extLst>
              <a:ext uri="{FF2B5EF4-FFF2-40B4-BE49-F238E27FC236}">
                <a16:creationId xmlns:a16="http://schemas.microsoft.com/office/drawing/2014/main" id="{E2F127E3-4549-FF45-A4FA-9D04CA58A866}"/>
              </a:ext>
            </a:extLst>
          </p:cNvPr>
          <p:cNvSpPr txBox="1">
            <a:spLocks/>
          </p:cNvSpPr>
          <p:nvPr/>
        </p:nvSpPr>
        <p:spPr bwMode="auto">
          <a:xfrm>
            <a:off x="4810125" y="3381375"/>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t>Note:  There is no reason for this to be a straight line. It could curve either way. </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4271299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000" dirty="0">
                <a:ea typeface="ヒラギノ角ゴ Pro W3" pitchFamily="-84" charset="-128"/>
              </a:rPr>
              <a:t>Figure 6.2 How an Increase in the Relative Price of Cloth Affects Relative Supply</a:t>
            </a:r>
            <a:endParaRPr lang="en-US" sz="3000" dirty="0"/>
          </a:p>
        </p:txBody>
      </p:sp>
      <p:pic>
        <p:nvPicPr>
          <p:cNvPr id="19" name="Content Placeholder 18" descr="The graph in panel a of curve T T plots food production, Q sub F, versus cloth production, Q sub C. For long description in Notes pane, press F6."/>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1999727" y="1614742"/>
            <a:ext cx="5144546" cy="2927350"/>
          </a:xfrm>
        </p:spPr>
      </p:pic>
      <p:sp>
        <p:nvSpPr>
          <p:cNvPr id="18" name="Content Placeholder 17"/>
          <p:cNvSpPr>
            <a:spLocks noGrp="1"/>
          </p:cNvSpPr>
          <p:nvPr>
            <p:ph sz="quarter" idx="14"/>
          </p:nvPr>
        </p:nvSpPr>
        <p:spPr>
          <a:xfrm>
            <a:off x="457200" y="4626541"/>
            <a:ext cx="8229600" cy="1675199"/>
          </a:xfrm>
        </p:spPr>
        <p:txBody>
          <a:bodyPr/>
          <a:lstStyle/>
          <a:p>
            <a:pPr marL="432" indent="0">
              <a:buNone/>
            </a:pPr>
            <a:r>
              <a:rPr lang="en-US" sz="2000" dirty="0"/>
              <a:t>In panel (a), the isovalue lines become steeper when the relative price of cloth rises. As a result, the economy produces more cloth and less food. Panel (b) shows the relative supply curve associated with the production possibilities frontier </a:t>
            </a:r>
            <a:r>
              <a:rPr lang="en-US" sz="2000" i="1" dirty="0"/>
              <a:t>T</a:t>
            </a:r>
            <a:r>
              <a:rPr lang="en-US" sz="100" i="1" dirty="0"/>
              <a:t> </a:t>
            </a:r>
            <a:r>
              <a:rPr lang="en-US" sz="2000" i="1" dirty="0"/>
              <a:t>T. </a:t>
            </a:r>
            <a:r>
              <a:rPr lang="en-US" sz="2000" dirty="0"/>
              <a:t>The rise in the relative price of cloth leads to an increase in the relative production of cloth.</a:t>
            </a:r>
          </a:p>
        </p:txBody>
      </p:sp>
      <p:sp>
        <p:nvSpPr>
          <p:cNvPr id="3" name="TextBox 2">
            <a:extLst>
              <a:ext uri="{FF2B5EF4-FFF2-40B4-BE49-F238E27FC236}">
                <a16:creationId xmlns:a16="http://schemas.microsoft.com/office/drawing/2014/main" id="{0BDDD488-451F-9586-CEF9-A0511583637E}"/>
              </a:ext>
            </a:extLst>
          </p:cNvPr>
          <p:cNvSpPr txBox="1"/>
          <p:nvPr/>
        </p:nvSpPr>
        <p:spPr>
          <a:xfrm rot="20295931">
            <a:off x="259491" y="2576854"/>
            <a:ext cx="1235676" cy="646331"/>
          </a:xfrm>
          <a:prstGeom prst="rect">
            <a:avLst/>
          </a:prstGeom>
          <a:noFill/>
          <a:ln w="38100">
            <a:solidFill>
              <a:schemeClr val="accent5">
                <a:lumMod val="50000"/>
              </a:schemeClr>
            </a:solidFill>
          </a:ln>
        </p:spPr>
        <p:txBody>
          <a:bodyPr wrap="square" rtlCol="0">
            <a:spAutoFit/>
          </a:bodyPr>
          <a:lstStyle/>
          <a:p>
            <a:r>
              <a:rPr lang="en-US" sz="3600" dirty="0">
                <a:solidFill>
                  <a:schemeClr val="accent5">
                    <a:lumMod val="50000"/>
                  </a:schemeClr>
                </a:solidFill>
              </a:rPr>
              <a:t>KOM</a:t>
            </a:r>
          </a:p>
        </p:txBody>
      </p:sp>
      <p:sp>
        <p:nvSpPr>
          <p:cNvPr id="4" name="TextBox 3">
            <a:extLst>
              <a:ext uri="{FF2B5EF4-FFF2-40B4-BE49-F238E27FC236}">
                <a16:creationId xmlns:a16="http://schemas.microsoft.com/office/drawing/2014/main" id="{E01669B5-90B9-AC44-3AB4-43239250233A}"/>
              </a:ext>
            </a:extLst>
          </p:cNvPr>
          <p:cNvSpPr txBox="1"/>
          <p:nvPr/>
        </p:nvSpPr>
        <p:spPr>
          <a:xfrm rot="20295931">
            <a:off x="6165507" y="2478253"/>
            <a:ext cx="2667315" cy="1200329"/>
          </a:xfrm>
          <a:prstGeom prst="rect">
            <a:avLst/>
          </a:prstGeom>
          <a:solidFill>
            <a:schemeClr val="bg1"/>
          </a:solidFill>
          <a:ln w="38100">
            <a:solidFill>
              <a:schemeClr val="accent5">
                <a:lumMod val="50000"/>
              </a:schemeClr>
            </a:solidFill>
          </a:ln>
        </p:spPr>
        <p:txBody>
          <a:bodyPr wrap="square" rtlCol="0">
            <a:spAutoFit/>
          </a:bodyPr>
          <a:lstStyle/>
          <a:p>
            <a:r>
              <a:rPr lang="en-US" dirty="0">
                <a:solidFill>
                  <a:schemeClr val="accent5">
                    <a:lumMod val="50000"/>
                  </a:schemeClr>
                </a:solidFill>
              </a:rPr>
              <a:t>KOM shows RS curving up, which it may do.  But it could just as well curve down or not at all.</a:t>
            </a:r>
          </a:p>
        </p:txBody>
      </p:sp>
    </p:spTree>
    <p:extLst>
      <p:ext uri="{BB962C8B-B14F-4D97-AF65-F5344CB8AC3E}">
        <p14:creationId xmlns:p14="http://schemas.microsoft.com/office/powerpoint/2010/main" val="3974255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spTree>
    <p:extLst>
      <p:ext uri="{BB962C8B-B14F-4D97-AF65-F5344CB8AC3E}">
        <p14:creationId xmlns:p14="http://schemas.microsoft.com/office/powerpoint/2010/main" val="3581700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If the relative price of </a:t>
            </a:r>
            <a:r>
              <a:rPr lang="en-US" sz="2800" i="1" dirty="0"/>
              <a:t>C</a:t>
            </a:r>
            <a:r>
              <a:rPr lang="en-US" sz="2800" dirty="0"/>
              <a:t> goes up, the </a:t>
            </a:r>
            <a:r>
              <a:rPr lang="en-US" sz="2800" dirty="0" err="1"/>
              <a:t>isovalue</a:t>
            </a:r>
            <a:r>
              <a:rPr lang="en-US" sz="2800" dirty="0"/>
              <a:t> line gets steeper.  Is there a way to see this without deriving it or remembering the equation?</a:t>
            </a:r>
            <a:r>
              <a:rPr lang="en-US" sz="1600" dirty="0"/>
              <a:t> </a:t>
            </a:r>
            <a:endParaRPr lang="en-US" sz="2800" dirty="0"/>
          </a:p>
          <a:p>
            <a:r>
              <a:rPr lang="en-US" sz="2800" dirty="0"/>
              <a:t>Does model this display upward sloping supply?  How does it differ, in this respect, from the partial equilibrium model we have seen before? </a:t>
            </a:r>
          </a:p>
          <a:p>
            <a:r>
              <a:rPr lang="en-US" sz="2800" dirty="0"/>
              <a:t>In partial equilibrium, supply slopes up because marginal cost rises.  Is that true here?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Tree>
    <p:extLst>
      <p:ext uri="{BB962C8B-B14F-4D97-AF65-F5344CB8AC3E}">
        <p14:creationId xmlns:p14="http://schemas.microsoft.com/office/powerpoint/2010/main" val="36670229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4061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1"/>
            <a:ext cx="3886200" cy="3914773"/>
          </a:xfrm>
          <a:ln>
            <a:solidFill>
              <a:srgbClr val="000000"/>
            </a:solidFill>
          </a:ln>
        </p:spPr>
        <p:txBody>
          <a:bodyPr/>
          <a:lstStyle/>
          <a:p>
            <a:pPr marL="342900" lvl="2" indent="-342900"/>
            <a:r>
              <a:rPr lang="en-US" sz="2400" dirty="0"/>
              <a:t>Represented by a family of </a:t>
            </a:r>
            <a:r>
              <a:rPr lang="en-US" sz="2400" u="sng" dirty="0"/>
              <a:t>indifference curves</a:t>
            </a:r>
            <a:r>
              <a:rPr lang="en-US" sz="2400" dirty="0"/>
              <a:t> for the whole country:</a:t>
            </a:r>
          </a:p>
          <a:p>
            <a:pPr marL="342900" lvl="2" indent="-342900"/>
            <a:r>
              <a:rPr lang="en-US" dirty="0"/>
              <a:t>Called “community indifference curves”</a:t>
            </a:r>
          </a:p>
          <a:p>
            <a:pPr marL="342900" lvl="2" indent="-342900"/>
            <a:r>
              <a:rPr lang="en-US" sz="2400" dirty="0"/>
              <a:t>Their </a:t>
            </a:r>
            <a:r>
              <a:rPr lang="en-US" dirty="0"/>
              <a:t>shapes are like those of individual consumers in micro-econ, but these are for the whole country.</a:t>
            </a:r>
            <a:endParaRPr lang="en-US" sz="2400" dirty="0"/>
          </a:p>
          <a:p>
            <a:endParaRPr lang="en-US" sz="2400" dirty="0"/>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6" name="Freeform 15"/>
          <p:cNvSpPr/>
          <p:nvPr/>
        </p:nvSpPr>
        <p:spPr>
          <a:xfrm rot="10800000">
            <a:off x="1733550" y="2927350"/>
            <a:ext cx="1828800" cy="2032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Freeform 17"/>
          <p:cNvSpPr/>
          <p:nvPr/>
        </p:nvSpPr>
        <p:spPr>
          <a:xfrm rot="10800000">
            <a:off x="1797050" y="2349500"/>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rot="10800000">
            <a:off x="1892300" y="17018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F9076A9B-730D-DB45-9F59-93D6C9A3815C}"/>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765930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3705224"/>
          </a:xfrm>
          <a:ln>
            <a:solidFill>
              <a:srgbClr val="000000"/>
            </a:solidFill>
          </a:ln>
        </p:spPr>
        <p:txBody>
          <a:bodyPr/>
          <a:lstStyle/>
          <a:p>
            <a:pPr marL="342900" lvl="2" indent="-342900"/>
            <a:r>
              <a:rPr lang="en-US" sz="2400" dirty="0"/>
              <a:t>If we knew the budget line, then we would use it to find demand, from </a:t>
            </a:r>
          </a:p>
          <a:p>
            <a:pPr marL="800100" lvl="3" indent="-342900"/>
            <a:r>
              <a:rPr lang="en-US" dirty="0"/>
              <a:t>Tangency between budget line and an indifference curve</a:t>
            </a:r>
          </a:p>
          <a:p>
            <a:pPr marL="342900" lvl="2" indent="-342900"/>
            <a:r>
              <a:rPr lang="en-US" sz="2400" dirty="0"/>
              <a:t>That’s the most preferred bundle of the two goods that consumers can afford.</a:t>
            </a:r>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3" name="Freeform 12"/>
          <p:cNvSpPr/>
          <p:nvPr/>
        </p:nvSpPr>
        <p:spPr>
          <a:xfrm rot="10800000">
            <a:off x="1733550" y="2927350"/>
            <a:ext cx="1828800" cy="2032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447800" y="3048001"/>
            <a:ext cx="2514600" cy="21335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Oval 16"/>
          <p:cNvSpPr/>
          <p:nvPr/>
        </p:nvSpPr>
        <p:spPr>
          <a:xfrm>
            <a:off x="2717800" y="4102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Freeform 17"/>
          <p:cNvSpPr/>
          <p:nvPr/>
        </p:nvSpPr>
        <p:spPr>
          <a:xfrm rot="10800000">
            <a:off x="1797050" y="2349500"/>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rot="10800000">
            <a:off x="1892300" y="17018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7BF50E32-01C9-E44D-83E3-BB71A21C304D}"/>
              </a:ext>
            </a:extLst>
          </p:cNvPr>
          <p:cNvSpPr>
            <a:spLocks noGrp="1"/>
          </p:cNvSpPr>
          <p:nvPr>
            <p:ph type="ftr" sz="quarter" idx="11"/>
          </p:nvPr>
        </p:nvSpPr>
        <p:spPr/>
        <p:txBody>
          <a:bodyPr/>
          <a:lstStyle/>
          <a:p>
            <a:pPr>
              <a:defRPr/>
            </a:pPr>
            <a:r>
              <a:rPr lang="en-US"/>
              <a:t>Class 15:  The Standard Model</a:t>
            </a:r>
            <a:br>
              <a:rPr lang="en-US"/>
            </a:br>
            <a:endParaRPr lang="en-US"/>
          </a:p>
        </p:txBody>
      </p:sp>
      <p:cxnSp>
        <p:nvCxnSpPr>
          <p:cNvPr id="6" name="Curved Connector 5">
            <a:extLst>
              <a:ext uri="{FF2B5EF4-FFF2-40B4-BE49-F238E27FC236}">
                <a16:creationId xmlns:a16="http://schemas.microsoft.com/office/drawing/2014/main" id="{7459DA9E-2F18-D649-B093-77D93F1E4B9A}"/>
              </a:ext>
            </a:extLst>
          </p:cNvPr>
          <p:cNvCxnSpPr/>
          <p:nvPr/>
        </p:nvCxnSpPr>
        <p:spPr>
          <a:xfrm rot="10800000" flipV="1">
            <a:off x="2943226" y="3019425"/>
            <a:ext cx="2676525" cy="1123950"/>
          </a:xfrm>
          <a:prstGeom prst="curvedConnector3">
            <a:avLst/>
          </a:prstGeom>
          <a:ln>
            <a:solidFill>
              <a:srgbClr val="FF0000"/>
            </a:solidFill>
            <a:tailEnd type="triangle"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02731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599" y="1600201"/>
            <a:ext cx="4029075" cy="3293532"/>
          </a:xfrm>
          <a:ln>
            <a:solidFill>
              <a:srgbClr val="000000"/>
            </a:solidFill>
          </a:ln>
        </p:spPr>
        <p:txBody>
          <a:bodyPr/>
          <a:lstStyle/>
          <a:p>
            <a:r>
              <a:rPr lang="en-US" sz="2400" dirty="0"/>
              <a:t>Given prices, income is the value of production.</a:t>
            </a:r>
          </a:p>
          <a:p>
            <a:r>
              <a:rPr lang="en-US" sz="2400" dirty="0"/>
              <a:t>So the budget line is the price line tangent to the PPF.</a:t>
            </a:r>
          </a:p>
          <a:p>
            <a:r>
              <a:rPr lang="en-US" sz="2400" dirty="0"/>
              <a:t>And demand is then given by its tangency with an indifference curve.</a:t>
            </a:r>
            <a:endParaRPr lang="en-US"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36825" y="2933700"/>
            <a:ext cx="685800"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296E68F3-A1F8-CD46-8B97-D1E1A3551BC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71000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animBg="1"/>
      <p:bldP spid="36" grpId="0" animBg="1"/>
      <p:bldP spid="40" grpId="0"/>
      <p:bldP spid="41" grpId="0"/>
      <p:bldP spid="56" grpId="0"/>
      <p:bldP spid="5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Relative supply</a:t>
            </a:r>
          </a:p>
          <a:p>
            <a:r>
              <a:rPr lang="en-US" dirty="0"/>
              <a:t>Relative demand</a:t>
            </a:r>
          </a:p>
          <a:p>
            <a:r>
              <a:rPr lang="en-US" dirty="0"/>
              <a:t>International equilibrium</a:t>
            </a:r>
          </a:p>
          <a:p>
            <a:pPr lvl="1"/>
            <a:r>
              <a:rPr lang="en-US" dirty="0"/>
              <a:t>Small country</a:t>
            </a:r>
          </a:p>
          <a:p>
            <a:pPr lvl="1"/>
            <a:r>
              <a:rPr lang="en-US" dirty="0"/>
              <a:t>Two country world</a:t>
            </a:r>
          </a:p>
          <a:p>
            <a:r>
              <a:rPr lang="en-US" dirty="0"/>
              <a:t>Effects of growth</a:t>
            </a:r>
          </a:p>
          <a:p>
            <a:r>
              <a:rPr lang="en-US" dirty="0"/>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lded Corner 6">
            <a:hlinkClick r:id="rId2" action="ppaction://hlinksldjump"/>
            <a:extLst>
              <a:ext uri="{FF2B5EF4-FFF2-40B4-BE49-F238E27FC236}">
                <a16:creationId xmlns:a16="http://schemas.microsoft.com/office/drawing/2014/main" id="{35DDA1F7-B32C-7448-B9FB-F89436CEE998}"/>
              </a:ext>
            </a:extLst>
          </p:cNvPr>
          <p:cNvSpPr/>
          <p:nvPr/>
        </p:nvSpPr>
        <p:spPr>
          <a:xfrm>
            <a:off x="8216900" y="6007100"/>
            <a:ext cx="838200" cy="673100"/>
          </a:xfrm>
          <a:prstGeom prst="foldedCorner">
            <a:avLst>
              <a:gd name="adj" fmla="val 50000"/>
            </a:avLst>
          </a:prstGeom>
          <a:noFill/>
          <a:ln w="5715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4967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3835400"/>
          </a:xfrm>
          <a:ln>
            <a:solidFill>
              <a:srgbClr val="000000"/>
            </a:solidFill>
          </a:ln>
        </p:spPr>
        <p:txBody>
          <a:bodyPr/>
          <a:lstStyle/>
          <a:p>
            <a:r>
              <a:rPr lang="en-US" sz="2400" dirty="0"/>
              <a:t>For arbitrary prices, RP</a:t>
            </a:r>
            <a:r>
              <a:rPr lang="en-US" sz="2400" baseline="30000" dirty="0"/>
              <a:t>0</a:t>
            </a:r>
            <a:r>
              <a:rPr lang="en-US" sz="2400" dirty="0"/>
              <a:t>, demand will not equal supply</a:t>
            </a:r>
          </a:p>
          <a:p>
            <a:r>
              <a:rPr lang="en-US" sz="2400" dirty="0"/>
              <a:t>Their difference will be trade:</a:t>
            </a:r>
          </a:p>
          <a:p>
            <a:r>
              <a:rPr lang="en-US" sz="2400" dirty="0"/>
              <a:t>Exports:</a:t>
            </a:r>
          </a:p>
          <a:p>
            <a:pPr marL="0" indent="0">
              <a:buNone/>
            </a:pPr>
            <a:r>
              <a:rPr lang="en-US" sz="2400" dirty="0"/>
              <a:t>	S</a:t>
            </a:r>
            <a:r>
              <a:rPr lang="en-US" sz="2400" baseline="-25000" dirty="0"/>
              <a:t>C</a:t>
            </a:r>
            <a:r>
              <a:rPr lang="en-US" sz="2400" dirty="0"/>
              <a:t>–D</a:t>
            </a:r>
            <a:r>
              <a:rPr lang="en-US" sz="2400" baseline="-25000" dirty="0"/>
              <a:t>C</a:t>
            </a:r>
            <a:r>
              <a:rPr lang="en-US" sz="2400" dirty="0"/>
              <a:t>=X</a:t>
            </a:r>
            <a:r>
              <a:rPr lang="en-US" sz="2400" baseline="-25000" dirty="0"/>
              <a:t>C</a:t>
            </a:r>
            <a:endParaRPr lang="en-US" sz="2400" dirty="0"/>
          </a:p>
          <a:p>
            <a:r>
              <a:rPr lang="en-US" sz="2400" dirty="0"/>
              <a:t>Imports:</a:t>
            </a:r>
          </a:p>
          <a:p>
            <a:pPr marL="0" indent="0">
              <a:buNone/>
            </a:pPr>
            <a:r>
              <a:rPr lang="en-US" sz="2400" dirty="0"/>
              <a:t>	D</a:t>
            </a:r>
            <a:r>
              <a:rPr lang="en-US" sz="2400" baseline="-25000" dirty="0"/>
              <a:t>F</a:t>
            </a:r>
            <a:r>
              <a:rPr lang="en-US" sz="2400" dirty="0"/>
              <a:t>–S</a:t>
            </a:r>
            <a:r>
              <a:rPr lang="en-US" sz="2400" baseline="-25000" dirty="0"/>
              <a:t>F</a:t>
            </a:r>
            <a:r>
              <a:rPr lang="en-US" sz="2400" dirty="0"/>
              <a:t>=M</a:t>
            </a:r>
            <a:r>
              <a:rPr lang="en-US" sz="2400" baseline="-25000" dirty="0"/>
              <a:t>F</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sp>
        <p:nvSpPr>
          <p:cNvPr id="3" name="Left Brace 2"/>
          <p:cNvSpPr/>
          <p:nvPr/>
        </p:nvSpPr>
        <p:spPr>
          <a:xfrm flipH="1">
            <a:off x="1447800" y="3276600"/>
            <a:ext cx="152400" cy="806450"/>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Left Brace 24"/>
          <p:cNvSpPr/>
          <p:nvPr/>
        </p:nvSpPr>
        <p:spPr>
          <a:xfrm rot="16200000" flipH="1">
            <a:off x="2863850" y="4724400"/>
            <a:ext cx="152400" cy="762000"/>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TextBox 25"/>
          <p:cNvSpPr txBox="1"/>
          <p:nvPr/>
        </p:nvSpPr>
        <p:spPr>
          <a:xfrm>
            <a:off x="1520825" y="3476625"/>
            <a:ext cx="68580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F</a:t>
            </a:r>
            <a:r>
              <a:rPr lang="en-US" baseline="30000" dirty="0">
                <a:solidFill>
                  <a:srgbClr val="008000"/>
                </a:solidFill>
              </a:rPr>
              <a:t>0</a:t>
            </a:r>
          </a:p>
        </p:txBody>
      </p:sp>
      <p:sp>
        <p:nvSpPr>
          <p:cNvPr id="27" name="TextBox 26"/>
          <p:cNvSpPr txBox="1"/>
          <p:nvPr/>
        </p:nvSpPr>
        <p:spPr>
          <a:xfrm>
            <a:off x="2679700" y="4686300"/>
            <a:ext cx="68580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C</a:t>
            </a:r>
            <a:r>
              <a:rPr lang="en-US" baseline="30000" dirty="0">
                <a:solidFill>
                  <a:srgbClr val="008000"/>
                </a:solidFill>
              </a:rPr>
              <a:t>0</a:t>
            </a:r>
          </a:p>
        </p:txBody>
      </p:sp>
      <p:sp>
        <p:nvSpPr>
          <p:cNvPr id="4" name="Right Triangle 3"/>
          <p:cNvSpPr/>
          <p:nvPr/>
        </p:nvSpPr>
        <p:spPr>
          <a:xfrm>
            <a:off x="2559050" y="3267075"/>
            <a:ext cx="746125" cy="8128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2904067" y="2940050"/>
            <a:ext cx="1305983" cy="646331"/>
          </a:xfrm>
          <a:prstGeom prst="rect">
            <a:avLst/>
          </a:prstGeom>
          <a:noFill/>
        </p:spPr>
        <p:txBody>
          <a:bodyPr wrap="square" rtlCol="0">
            <a:spAutoFit/>
          </a:bodyPr>
          <a:lstStyle/>
          <a:p>
            <a:pPr algn="ctr"/>
            <a:r>
              <a:rPr lang="en-US" dirty="0">
                <a:solidFill>
                  <a:srgbClr val="008000"/>
                </a:solidFill>
              </a:rPr>
              <a:t>Trade Triangle</a:t>
            </a:r>
          </a:p>
        </p:txBody>
      </p:sp>
      <p:sp>
        <p:nvSpPr>
          <p:cNvPr id="30" name="Freeform 29"/>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Footer Placeholder 8">
            <a:extLst>
              <a:ext uri="{FF2B5EF4-FFF2-40B4-BE49-F238E27FC236}">
                <a16:creationId xmlns:a16="http://schemas.microsoft.com/office/drawing/2014/main" id="{6EC27B8E-701B-FC4E-BEDC-7BDD1443A708}"/>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31" name="Rectangle 30">
            <a:extLst>
              <a:ext uri="{FF2B5EF4-FFF2-40B4-BE49-F238E27FC236}">
                <a16:creationId xmlns:a16="http://schemas.microsoft.com/office/drawing/2014/main" id="{55047A24-6193-4D4F-B6A2-5E28FF604A66}"/>
              </a:ext>
            </a:extLst>
          </p:cNvPr>
          <p:cNvSpPr/>
          <p:nvPr/>
        </p:nvSpPr>
        <p:spPr>
          <a:xfrm>
            <a:off x="4003675" y="4587875"/>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10" name="TextBox 9">
            <a:extLst>
              <a:ext uri="{FF2B5EF4-FFF2-40B4-BE49-F238E27FC236}">
                <a16:creationId xmlns:a16="http://schemas.microsoft.com/office/drawing/2014/main" id="{A3DF50DA-8687-8045-8EB0-21B717F282FE}"/>
              </a:ext>
            </a:extLst>
          </p:cNvPr>
          <p:cNvSpPr txBox="1"/>
          <p:nvPr/>
        </p:nvSpPr>
        <p:spPr>
          <a:xfrm>
            <a:off x="657225" y="5581650"/>
            <a:ext cx="7886700" cy="646331"/>
          </a:xfrm>
          <a:prstGeom prst="rect">
            <a:avLst/>
          </a:prstGeom>
          <a:noFill/>
          <a:ln>
            <a:solidFill>
              <a:schemeClr val="tx1"/>
            </a:solidFill>
          </a:ln>
        </p:spPr>
        <p:txBody>
          <a:bodyPr wrap="square" rtlCol="0">
            <a:spAutoFit/>
          </a:bodyPr>
          <a:lstStyle/>
          <a:p>
            <a:r>
              <a:rPr lang="en-US" dirty="0"/>
              <a:t>We can use this as the complete model for the small-country case, and we will.  But for the large country we’ll need Relative Demand.</a:t>
            </a:r>
          </a:p>
        </p:txBody>
      </p:sp>
    </p:spTree>
    <p:extLst>
      <p:ext uri="{BB962C8B-B14F-4D97-AF65-F5344CB8AC3E}">
        <p14:creationId xmlns:p14="http://schemas.microsoft.com/office/powerpoint/2010/main" val="2186849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5" grpId="0" animBg="1"/>
      <p:bldP spid="26" grpId="0"/>
      <p:bldP spid="27" grpId="0"/>
      <p:bldP spid="4" grpId="0" animBg="1"/>
      <p:bldP spid="6" grpId="0"/>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1684866"/>
          </a:xfrm>
          <a:ln>
            <a:solidFill>
              <a:srgbClr val="000000"/>
            </a:solidFill>
          </a:ln>
        </p:spPr>
        <p:txBody>
          <a:bodyPr/>
          <a:lstStyle/>
          <a:p>
            <a:r>
              <a:rPr lang="en-US" sz="2400" dirty="0"/>
              <a:t>We will use this first, however, to find Relative Demand:</a:t>
            </a:r>
          </a:p>
          <a:p>
            <a:pPr marL="0" indent="0">
              <a:buNone/>
            </a:pPr>
            <a:r>
              <a:rPr lang="en-US" sz="2400" dirty="0"/>
              <a:t>	RD = D</a:t>
            </a:r>
            <a:r>
              <a:rPr lang="en-US" sz="2400" baseline="-25000" dirty="0"/>
              <a:t>C</a:t>
            </a:r>
            <a:r>
              <a:rPr lang="en-US" sz="2400" dirty="0"/>
              <a:t>/D</a:t>
            </a:r>
            <a:r>
              <a:rPr lang="en-US" sz="2400" baseline="-25000" dirty="0"/>
              <a:t>F</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grpSp>
        <p:nvGrpSpPr>
          <p:cNvPr id="28" name="Group 27"/>
          <p:cNvGrpSpPr/>
          <p:nvPr/>
        </p:nvGrpSpPr>
        <p:grpSpPr>
          <a:xfrm flipH="1">
            <a:off x="1642534" y="4302125"/>
            <a:ext cx="300566" cy="540808"/>
            <a:chOff x="3581400" y="3733800"/>
            <a:chExt cx="457200" cy="457200"/>
          </a:xfrm>
        </p:grpSpPr>
        <p:cxnSp>
          <p:nvCxnSpPr>
            <p:cNvPr id="29" name="Straight Connector 28"/>
            <p:cNvCxnSpPr/>
            <p:nvPr/>
          </p:nvCxnSpPr>
          <p:spPr>
            <a:xfrm flipH="1">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cxnSp>
        <p:nvCxnSpPr>
          <p:cNvPr id="31" name="Curved Connector 30"/>
          <p:cNvCxnSpPr/>
          <p:nvPr/>
        </p:nvCxnSpPr>
        <p:spPr>
          <a:xfrm>
            <a:off x="1993900" y="4743450"/>
            <a:ext cx="1663700" cy="1123950"/>
          </a:xfrm>
          <a:prstGeom prst="curvedConnector3">
            <a:avLst/>
          </a:prstGeom>
          <a:ln>
            <a:solidFill>
              <a:schemeClr val="tx1"/>
            </a:solidFill>
            <a:prstDash val="sysDot"/>
            <a:headEnd type="arrow"/>
            <a:tailEnd type="none" w="med" len="med"/>
          </a:ln>
          <a:effectLst/>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3581400" y="5715000"/>
            <a:ext cx="1676400" cy="369332"/>
          </a:xfrm>
          <a:prstGeom prst="rect">
            <a:avLst/>
          </a:prstGeom>
        </p:spPr>
        <p:txBody>
          <a:bodyPr wrap="square">
            <a:spAutoFit/>
          </a:bodyPr>
          <a:lstStyle/>
          <a:p>
            <a:r>
              <a:rPr lang="en-US" dirty="0"/>
              <a:t>D</a:t>
            </a:r>
            <a:r>
              <a:rPr lang="en-US" baseline="-25000" dirty="0"/>
              <a:t>F</a:t>
            </a:r>
            <a:r>
              <a:rPr lang="en-US" dirty="0"/>
              <a:t>/D</a:t>
            </a:r>
            <a:r>
              <a:rPr lang="en-US" baseline="-25000" dirty="0"/>
              <a:t>C</a:t>
            </a:r>
            <a:r>
              <a:rPr lang="en-US" dirty="0"/>
              <a:t>=1/RD</a:t>
            </a:r>
          </a:p>
        </p:txBody>
      </p:sp>
      <p:sp>
        <p:nvSpPr>
          <p:cNvPr id="43" name="Freeform 42"/>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F75679BA-A3D5-0E42-958E-A96F45E5435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98030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Freeform 57"/>
          <p:cNvSpPr/>
          <p:nvPr/>
        </p:nvSpPr>
        <p:spPr>
          <a:xfrm rot="10800000">
            <a:off x="1799167" y="592666"/>
            <a:ext cx="3162300" cy="362479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37" name="Content Placeholder 2"/>
          <p:cNvSpPr txBox="1">
            <a:spLocks/>
          </p:cNvSpPr>
          <p:nvPr/>
        </p:nvSpPr>
        <p:spPr bwMode="auto">
          <a:xfrm>
            <a:off x="4800600" y="1600201"/>
            <a:ext cx="3886200" cy="366606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 ?</a:t>
            </a:r>
          </a:p>
          <a:p>
            <a:r>
              <a:rPr lang="en-US" sz="2400" dirty="0"/>
              <a:t>With no assumption on preferences (indifference curves) we can say little about how prices affect demand</a:t>
            </a:r>
          </a:p>
          <a:p>
            <a:r>
              <a:rPr lang="en-US" sz="2400" dirty="0"/>
              <a:t>(Recall “income and substitution effects”)</a:t>
            </a:r>
          </a:p>
          <a:p>
            <a:pPr marL="0" indent="0">
              <a:buFontTx/>
              <a:buNone/>
            </a:pPr>
            <a:endParaRPr lang="en-US" sz="2400" dirty="0"/>
          </a:p>
          <a:p>
            <a:endParaRPr lang="en-US" sz="2400" dirty="0"/>
          </a:p>
          <a:p>
            <a:endParaRPr lang="en-US" sz="2400" dirty="0"/>
          </a:p>
          <a:p>
            <a:endParaRPr lang="en-US" sz="1600" dirty="0"/>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51" name="Freeform 50"/>
          <p:cNvSpPr/>
          <p:nvPr/>
        </p:nvSpPr>
        <p:spPr>
          <a:xfrm>
            <a:off x="1689100" y="1972733"/>
            <a:ext cx="431800" cy="3429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361141" y="22701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Freeform 56"/>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Depend on Prices</a:t>
            </a:r>
          </a:p>
        </p:txBody>
      </p:sp>
      <p:sp>
        <p:nvSpPr>
          <p:cNvPr id="59" name="Rectangle 58"/>
          <p:cNvSpPr/>
          <p:nvPr/>
        </p:nvSpPr>
        <p:spPr>
          <a:xfrm>
            <a:off x="2048934" y="143086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60" name="TextBox 59"/>
          <p:cNvSpPr txBox="1"/>
          <p:nvPr/>
        </p:nvSpPr>
        <p:spPr>
          <a:xfrm>
            <a:off x="2396067" y="1989667"/>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 name="Footer Placeholder 2">
            <a:extLst>
              <a:ext uri="{FF2B5EF4-FFF2-40B4-BE49-F238E27FC236}">
                <a16:creationId xmlns:a16="http://schemas.microsoft.com/office/drawing/2014/main" id="{37CEC33B-B15C-974F-B916-18D11105B5A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80243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Homothetic 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1"/>
            <a:ext cx="3886200" cy="4309532"/>
          </a:xfrm>
          <a:ln>
            <a:solidFill>
              <a:srgbClr val="000000"/>
            </a:solidFill>
          </a:ln>
        </p:spPr>
        <p:txBody>
          <a:bodyPr/>
          <a:lstStyle/>
          <a:p>
            <a:pPr marL="342900" lvl="2" indent="-342900"/>
            <a:r>
              <a:rPr lang="en-US" dirty="0"/>
              <a:t>So we assume:  each indifference curve is a radial expansion or contraction of all others</a:t>
            </a:r>
          </a:p>
          <a:p>
            <a:pPr marL="342900" lvl="2" indent="-342900"/>
            <a:r>
              <a:rPr lang="en-US" dirty="0"/>
              <a:t>Thus: </a:t>
            </a:r>
          </a:p>
          <a:p>
            <a:pPr marL="800100" lvl="3" indent="-342900"/>
            <a:r>
              <a:rPr lang="en-US" u="sng" dirty="0"/>
              <a:t>Ratio</a:t>
            </a:r>
            <a:r>
              <a:rPr lang="en-US" dirty="0"/>
              <a:t> of demands depends only on </a:t>
            </a:r>
            <a:r>
              <a:rPr lang="en-US" u="sng" dirty="0"/>
              <a:t>ratio</a:t>
            </a:r>
            <a:r>
              <a:rPr lang="en-US" dirty="0"/>
              <a:t> of prices</a:t>
            </a:r>
          </a:p>
          <a:p>
            <a:pPr marL="800100" lvl="3" indent="-342900"/>
            <a:r>
              <a:rPr lang="en-US" sz="2000" dirty="0"/>
              <a:t>Change in income (with prices fixed) does not change relative demand </a:t>
            </a:r>
            <a:r>
              <a:rPr lang="en-US" dirty="0"/>
              <a:t>RD = D</a:t>
            </a:r>
            <a:r>
              <a:rPr lang="en-US" baseline="-25000" dirty="0"/>
              <a:t>C</a:t>
            </a:r>
            <a:r>
              <a:rPr lang="en-US" dirty="0"/>
              <a:t>/D</a:t>
            </a:r>
            <a:r>
              <a:rPr lang="en-US" baseline="-25000" dirty="0"/>
              <a:t>F</a:t>
            </a:r>
            <a:endParaRPr lang="en-US" dirty="0"/>
          </a:p>
          <a:p>
            <a:pPr marL="800100" lvl="3" indent="-342900"/>
            <a:endParaRPr lang="en-US" sz="2000" dirty="0"/>
          </a:p>
          <a:p>
            <a:endParaRPr lang="en-US" sz="2400" dirty="0"/>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3" name="Straight Connector 12"/>
          <p:cNvCxnSpPr/>
          <p:nvPr/>
        </p:nvCxnSpPr>
        <p:spPr>
          <a:xfrm flipV="1">
            <a:off x="1447800" y="2252133"/>
            <a:ext cx="1261533" cy="2929468"/>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sp>
        <p:nvSpPr>
          <p:cNvPr id="15" name="Freeform 14"/>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rot="10800000">
            <a:off x="1634030" y="2514600"/>
            <a:ext cx="1871170" cy="208972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Freeform 27"/>
          <p:cNvSpPr/>
          <p:nvPr/>
        </p:nvSpPr>
        <p:spPr>
          <a:xfrm rot="10800000">
            <a:off x="1551261" y="3657600"/>
            <a:ext cx="1039539" cy="118224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0" name="Straight Connector 29"/>
          <p:cNvCxnSpPr/>
          <p:nvPr/>
        </p:nvCxnSpPr>
        <p:spPr>
          <a:xfrm>
            <a:off x="1905000" y="2479675"/>
            <a:ext cx="838200" cy="106680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sp>
        <p:nvSpPr>
          <p:cNvPr id="32" name="Oval 31"/>
          <p:cNvSpPr/>
          <p:nvPr/>
        </p:nvSpPr>
        <p:spPr>
          <a:xfrm>
            <a:off x="2326216" y="3013075"/>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2062691" y="3629025"/>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1780116" y="4279900"/>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6" name="Straight Connector 35"/>
          <p:cNvCxnSpPr/>
          <p:nvPr/>
        </p:nvCxnSpPr>
        <p:spPr>
          <a:xfrm>
            <a:off x="1727200" y="3232150"/>
            <a:ext cx="752475" cy="94615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1577975" y="4029075"/>
            <a:ext cx="584200" cy="73660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1447800" y="3962400"/>
            <a:ext cx="2895600" cy="1219201"/>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3124200" y="3886200"/>
            <a:ext cx="1447800" cy="68580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3762375" y="4149725"/>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3086100" y="4429125"/>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Oval 46"/>
          <p:cNvSpPr/>
          <p:nvPr/>
        </p:nvSpPr>
        <p:spPr>
          <a:xfrm>
            <a:off x="2368550" y="4737100"/>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8" name="Straight Connector 47"/>
          <p:cNvCxnSpPr/>
          <p:nvPr/>
        </p:nvCxnSpPr>
        <p:spPr>
          <a:xfrm>
            <a:off x="2600325" y="4235450"/>
            <a:ext cx="1031875" cy="48895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1984375" y="4578350"/>
            <a:ext cx="739775" cy="34925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77CCF093-A47E-0148-A558-D9B2CE676D6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088536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Freeform 57"/>
          <p:cNvSpPr/>
          <p:nvPr/>
        </p:nvSpPr>
        <p:spPr>
          <a:xfrm rot="10800000">
            <a:off x="1799167" y="592666"/>
            <a:ext cx="3162300" cy="362479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2556933" y="3318934"/>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438400" y="51816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37" name="Content Placeholder 2"/>
          <p:cNvSpPr txBox="1">
            <a:spLocks/>
          </p:cNvSpPr>
          <p:nvPr/>
        </p:nvSpPr>
        <p:spPr bwMode="auto">
          <a:xfrm>
            <a:off x="4800600" y="1600201"/>
            <a:ext cx="3886200" cy="41909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With homotheticity:</a:t>
            </a:r>
          </a:p>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 </a:t>
            </a:r>
          </a:p>
          <a:p>
            <a:pPr marL="0" indent="0">
              <a:buNone/>
            </a:pPr>
            <a:r>
              <a:rPr lang="en-US" sz="2400" dirty="0"/>
              <a:t>	ΔD</a:t>
            </a:r>
            <a:r>
              <a:rPr lang="en-US" sz="2400" baseline="-25000" dirty="0"/>
              <a:t>F</a:t>
            </a:r>
            <a:r>
              <a:rPr lang="en-US" sz="2400" dirty="0"/>
              <a:t> &gt; 0</a:t>
            </a:r>
          </a:p>
          <a:p>
            <a:pPr marL="0" indent="0">
              <a:buNone/>
            </a:pPr>
            <a:r>
              <a:rPr lang="en-US" sz="2400" dirty="0"/>
              <a:t>	ΔRD &lt; 0</a:t>
            </a:r>
          </a:p>
          <a:p>
            <a:r>
              <a:rPr lang="en-US" sz="2400" dirty="0"/>
              <a:t>But we still don’t know 	ΔD</a:t>
            </a:r>
            <a:r>
              <a:rPr lang="en-US" sz="2400" baseline="-25000" dirty="0"/>
              <a:t>C</a:t>
            </a:r>
            <a:r>
              <a:rPr lang="en-US" sz="2400" dirty="0"/>
              <a:t> &gt;,=,&lt; 0</a:t>
            </a:r>
          </a:p>
          <a:p>
            <a:r>
              <a:rPr lang="en-US" sz="2400" dirty="0"/>
              <a:t>That’s why we now work with </a:t>
            </a:r>
            <a:r>
              <a:rPr lang="en-US" sz="2400" u="sng" dirty="0"/>
              <a:t>relative</a:t>
            </a:r>
            <a:r>
              <a:rPr lang="en-US" sz="2400" dirty="0"/>
              <a:t> supply and demand.</a:t>
            </a:r>
          </a:p>
          <a:p>
            <a:endParaRPr lang="en-US" sz="2400" dirty="0"/>
          </a:p>
          <a:p>
            <a:endParaRPr lang="en-US" sz="2400" dirty="0"/>
          </a:p>
          <a:p>
            <a:endParaRPr lang="en-US" sz="1600" dirty="0"/>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2048934" y="143086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51" name="Freeform 50"/>
          <p:cNvSpPr/>
          <p:nvPr/>
        </p:nvSpPr>
        <p:spPr>
          <a:xfrm>
            <a:off x="1587500" y="1873250"/>
            <a:ext cx="520700" cy="3661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361141" y="22701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Freeform 56"/>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Depend on Prices</a:t>
            </a:r>
          </a:p>
        </p:txBody>
      </p:sp>
      <p:sp>
        <p:nvSpPr>
          <p:cNvPr id="29" name="TextBox 28"/>
          <p:cNvSpPr txBox="1"/>
          <p:nvPr/>
        </p:nvSpPr>
        <p:spPr>
          <a:xfrm>
            <a:off x="2396067" y="1989667"/>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cxnSp>
        <p:nvCxnSpPr>
          <p:cNvPr id="30" name="Straight Connector 29"/>
          <p:cNvCxnSpPr/>
          <p:nvPr/>
        </p:nvCxnSpPr>
        <p:spPr>
          <a:xfrm flipV="1">
            <a:off x="2387600" y="2317750"/>
            <a:ext cx="2116" cy="2846917"/>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81200" y="51816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C</a:t>
            </a:r>
            <a:r>
              <a:rPr lang="en-US" baseline="30000" dirty="0">
                <a:solidFill>
                  <a:srgbClr val="FF0000"/>
                </a:solidFill>
              </a:rPr>
              <a:t>1</a:t>
            </a:r>
          </a:p>
        </p:txBody>
      </p:sp>
      <p:cxnSp>
        <p:nvCxnSpPr>
          <p:cNvPr id="34" name="Straight Connector 33"/>
          <p:cNvCxnSpPr/>
          <p:nvPr/>
        </p:nvCxnSpPr>
        <p:spPr>
          <a:xfrm flipV="1">
            <a:off x="1447800" y="2313034"/>
            <a:ext cx="924500" cy="7892"/>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14400" y="21336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F</a:t>
            </a:r>
            <a:r>
              <a:rPr lang="en-US" baseline="30000" dirty="0">
                <a:solidFill>
                  <a:srgbClr val="FF0000"/>
                </a:solidFill>
              </a:rPr>
              <a:t>1</a:t>
            </a:r>
          </a:p>
        </p:txBody>
      </p:sp>
      <p:cxnSp>
        <p:nvCxnSpPr>
          <p:cNvPr id="48" name="Straight Connector 47"/>
          <p:cNvCxnSpPr/>
          <p:nvPr/>
        </p:nvCxnSpPr>
        <p:spPr>
          <a:xfrm flipV="1">
            <a:off x="1447800" y="2438400"/>
            <a:ext cx="914400" cy="2743200"/>
          </a:xfrm>
          <a:prstGeom prst="line">
            <a:avLst/>
          </a:prstGeom>
          <a:ln>
            <a:solidFill>
              <a:srgbClr val="FF000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49" name="Freeform 48"/>
          <p:cNvSpPr/>
          <p:nvPr/>
        </p:nvSpPr>
        <p:spPr>
          <a:xfrm flipH="1">
            <a:off x="1981200" y="3505200"/>
            <a:ext cx="292100" cy="2137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86005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7">
                                            <p:txEl>
                                              <p:pRg st="5" end="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animBg="1"/>
      <p:bldP spid="29" grpId="0"/>
      <p:bldP spid="33" grpId="0"/>
      <p:bldP spid="47" grpId="0"/>
      <p:bldP spid="4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838198"/>
          </a:xfrm>
          <a:ln>
            <a:solidFill>
              <a:srgbClr val="000000"/>
            </a:solidFill>
          </a:ln>
        </p:spPr>
        <p:txBody>
          <a:bodyPr/>
          <a:lstStyle/>
          <a:p>
            <a:pPr marL="342900" lvl="2" indent="-342900"/>
            <a:r>
              <a:rPr lang="en-US" sz="2400" dirty="0"/>
              <a:t>It follows that </a:t>
            </a:r>
            <a:r>
              <a:rPr lang="en-US" dirty="0"/>
              <a:t>RD(RP) </a:t>
            </a:r>
            <a:r>
              <a:rPr lang="en-US" sz="2400" dirty="0"/>
              <a:t>is downward sloping</a:t>
            </a:r>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1600200" cy="369332"/>
          </a:xfrm>
          <a:prstGeom prst="rect">
            <a:avLst/>
          </a:prstGeom>
          <a:noFill/>
        </p:spPr>
        <p:txBody>
          <a:bodyPr wrap="square" rtlCol="0">
            <a:spAutoFit/>
          </a:bodyPr>
          <a:lstStyle/>
          <a:p>
            <a:pPr marL="0" lvl="2"/>
            <a:r>
              <a:rPr lang="en-US" dirty="0"/>
              <a:t>RD= D</a:t>
            </a:r>
            <a:r>
              <a:rPr lang="en-US" baseline="-25000" dirty="0"/>
              <a:t>C</a:t>
            </a:r>
            <a:r>
              <a:rPr lang="en-US" dirty="0"/>
              <a:t>/D</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5" name="Straight Connector 14"/>
          <p:cNvCxnSpPr/>
          <p:nvPr/>
        </p:nvCxnSpPr>
        <p:spPr>
          <a:xfrm>
            <a:off x="1447800" y="3886200"/>
            <a:ext cx="19812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V="1">
            <a:off x="3429000" y="3886200"/>
            <a:ext cx="0" cy="12954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914400" y="37338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19" name="Rectangle 18"/>
          <p:cNvSpPr/>
          <p:nvPr/>
        </p:nvSpPr>
        <p:spPr>
          <a:xfrm>
            <a:off x="3124200" y="5181600"/>
            <a:ext cx="660400" cy="369332"/>
          </a:xfrm>
          <a:prstGeom prst="rect">
            <a:avLst/>
          </a:prstGeom>
        </p:spPr>
        <p:txBody>
          <a:bodyPr wrap="square">
            <a:spAutoFit/>
          </a:bodyPr>
          <a:lstStyle/>
          <a:p>
            <a:pPr marL="0" lvl="2"/>
            <a:r>
              <a:rPr lang="en-US" dirty="0"/>
              <a:t>RD</a:t>
            </a:r>
            <a:r>
              <a:rPr lang="en-US" baseline="30000" dirty="0"/>
              <a:t>0</a:t>
            </a:r>
            <a:r>
              <a:rPr lang="en-US" dirty="0"/>
              <a:t> </a:t>
            </a:r>
          </a:p>
        </p:txBody>
      </p:sp>
      <p:cxnSp>
        <p:nvCxnSpPr>
          <p:cNvPr id="20" name="Straight Connector 19"/>
          <p:cNvCxnSpPr/>
          <p:nvPr/>
        </p:nvCxnSpPr>
        <p:spPr>
          <a:xfrm>
            <a:off x="1447800" y="3048000"/>
            <a:ext cx="11430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V="1">
            <a:off x="2590800" y="3048000"/>
            <a:ext cx="0" cy="2133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14400" y="28956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t> </a:t>
            </a:r>
          </a:p>
        </p:txBody>
      </p:sp>
      <p:sp>
        <p:nvSpPr>
          <p:cNvPr id="23" name="Rectangle 22"/>
          <p:cNvSpPr/>
          <p:nvPr/>
        </p:nvSpPr>
        <p:spPr>
          <a:xfrm>
            <a:off x="2209800" y="5181600"/>
            <a:ext cx="660400" cy="369332"/>
          </a:xfrm>
          <a:prstGeom prst="rect">
            <a:avLst/>
          </a:prstGeom>
        </p:spPr>
        <p:txBody>
          <a:bodyPr wrap="square">
            <a:spAutoFit/>
          </a:bodyPr>
          <a:lstStyle/>
          <a:p>
            <a:pPr marL="0" lvl="2"/>
            <a:r>
              <a:rPr lang="en-US" dirty="0">
                <a:solidFill>
                  <a:srgbClr val="FF0000"/>
                </a:solidFill>
              </a:rPr>
              <a:t>RD</a:t>
            </a:r>
            <a:r>
              <a:rPr lang="en-US" baseline="30000" dirty="0">
                <a:solidFill>
                  <a:srgbClr val="FF0000"/>
                </a:solidFill>
              </a:rPr>
              <a:t>1</a:t>
            </a:r>
            <a:r>
              <a:rPr lang="en-US" dirty="0"/>
              <a:t> </a:t>
            </a:r>
          </a:p>
        </p:txBody>
      </p:sp>
      <p:cxnSp>
        <p:nvCxnSpPr>
          <p:cNvPr id="24" name="Straight Connector 23"/>
          <p:cNvCxnSpPr/>
          <p:nvPr/>
        </p:nvCxnSpPr>
        <p:spPr>
          <a:xfrm flipH="1">
            <a:off x="2590800" y="5029200"/>
            <a:ext cx="838200" cy="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flipV="1">
            <a:off x="1600200" y="3048000"/>
            <a:ext cx="0" cy="8382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E335BA6F-FCE4-8042-8581-5026F20BDE0F}"/>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6" name="Content Placeholder 2">
            <a:extLst>
              <a:ext uri="{FF2B5EF4-FFF2-40B4-BE49-F238E27FC236}">
                <a16:creationId xmlns:a16="http://schemas.microsoft.com/office/drawing/2014/main" id="{18CEF325-8937-8041-9A4C-02D06E72B90C}"/>
              </a:ext>
            </a:extLst>
          </p:cNvPr>
          <p:cNvSpPr txBox="1">
            <a:spLocks/>
          </p:cNvSpPr>
          <p:nvPr/>
        </p:nvSpPr>
        <p:spPr bwMode="auto">
          <a:xfrm>
            <a:off x="4800600" y="2895600"/>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t>Note:  Again, there’s no reason for this to be a straight line. It could curve either way. </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987729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Autarky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533398"/>
          </a:xfrm>
          <a:ln>
            <a:solidFill>
              <a:srgbClr val="000000"/>
            </a:solidFill>
          </a:ln>
        </p:spPr>
        <p:txBody>
          <a:bodyPr/>
          <a:lstStyle/>
          <a:p>
            <a:pPr marL="342900" lvl="2" indent="-342900"/>
            <a:r>
              <a:rPr lang="en-US" sz="2400" dirty="0"/>
              <a:t>Combine RS and RD</a:t>
            </a:r>
          </a:p>
          <a:p>
            <a:endParaRPr lang="en-US" sz="2400" dirty="0"/>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16002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3" name="Straight Connector 12"/>
          <p:cNvCxnSpPr/>
          <p:nvPr/>
        </p:nvCxnSpPr>
        <p:spPr>
          <a:xfrm flipV="1">
            <a:off x="1752600"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3896002" y="2092867"/>
            <a:ext cx="505329" cy="369332"/>
          </a:xfrm>
          <a:prstGeom prst="rect">
            <a:avLst/>
          </a:prstGeom>
        </p:spPr>
        <p:txBody>
          <a:bodyPr wrap="none">
            <a:spAutoFit/>
          </a:bodyPr>
          <a:lstStyle/>
          <a:p>
            <a:r>
              <a:rPr lang="en-US" dirty="0"/>
              <a:t>RS</a:t>
            </a:r>
          </a:p>
        </p:txBody>
      </p:sp>
      <p:cxnSp>
        <p:nvCxnSpPr>
          <p:cNvPr id="15" name="Straight Connector 14"/>
          <p:cNvCxnSpPr/>
          <p:nvPr/>
        </p:nvCxnSpPr>
        <p:spPr>
          <a:xfrm flipV="1">
            <a:off x="1447800" y="3429000"/>
            <a:ext cx="16002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V="1">
            <a:off x="2971800" y="3429000"/>
            <a:ext cx="0" cy="17526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62000" y="3200400"/>
            <a:ext cx="1380066" cy="369332"/>
          </a:xfrm>
          <a:prstGeom prst="rect">
            <a:avLst/>
          </a:prstGeom>
          <a:noFill/>
        </p:spPr>
        <p:txBody>
          <a:bodyPr wrap="square" rtlCol="0">
            <a:spAutoFit/>
          </a:bodyPr>
          <a:lstStyle/>
          <a:p>
            <a:pPr marL="0" lvl="2"/>
            <a:r>
              <a:rPr lang="en-US" dirty="0" err="1"/>
              <a:t>RP</a:t>
            </a:r>
            <a:r>
              <a:rPr lang="en-US" baseline="30000" dirty="0" err="1"/>
              <a:t>aut</a:t>
            </a:r>
            <a:endParaRPr lang="en-US" baseline="30000" dirty="0"/>
          </a:p>
        </p:txBody>
      </p:sp>
      <p:sp>
        <p:nvSpPr>
          <p:cNvPr id="19" name="TextBox 18"/>
          <p:cNvSpPr txBox="1"/>
          <p:nvPr/>
        </p:nvSpPr>
        <p:spPr>
          <a:xfrm>
            <a:off x="2667000" y="5181600"/>
            <a:ext cx="990600" cy="369332"/>
          </a:xfrm>
          <a:prstGeom prst="rect">
            <a:avLst/>
          </a:prstGeom>
          <a:noFill/>
        </p:spPr>
        <p:txBody>
          <a:bodyPr wrap="square" rtlCol="0">
            <a:spAutoFit/>
          </a:bodyPr>
          <a:lstStyle/>
          <a:p>
            <a:pPr marL="0" lvl="2"/>
            <a:r>
              <a:rPr lang="en-US" dirty="0" err="1"/>
              <a:t>RQ</a:t>
            </a:r>
            <a:r>
              <a:rPr lang="en-US" baseline="30000" dirty="0" err="1"/>
              <a:t>aut</a:t>
            </a:r>
            <a:endParaRPr lang="en-US" baseline="30000" dirty="0"/>
          </a:p>
        </p:txBody>
      </p:sp>
      <p:sp>
        <p:nvSpPr>
          <p:cNvPr id="3" name="Footer Placeholder 2">
            <a:extLst>
              <a:ext uri="{FF2B5EF4-FFF2-40B4-BE49-F238E27FC236}">
                <a16:creationId xmlns:a16="http://schemas.microsoft.com/office/drawing/2014/main" id="{C67AEC6D-460A-3C4A-A587-355357A098E7}"/>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04448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spTree>
    <p:extLst>
      <p:ext uri="{BB962C8B-B14F-4D97-AF65-F5344CB8AC3E}">
        <p14:creationId xmlns:p14="http://schemas.microsoft.com/office/powerpoint/2010/main" val="7013875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br>
              <a:rPr lang="en-US" dirty="0"/>
            </a:br>
            <a:r>
              <a:rPr lang="en-US" dirty="0"/>
              <a:t>(Not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Does this display downward sloping demand?  How does it differ, in this respect, from the partial equilibrium model we have seen before? </a:t>
            </a:r>
          </a:p>
          <a:p>
            <a:r>
              <a:rPr lang="en-US" sz="2800" dirty="0"/>
              <a:t>As shown above, demand for C falls when its relative price rises.  How could it be otherwise?</a:t>
            </a:r>
          </a:p>
          <a:p>
            <a:r>
              <a:rPr lang="en-US" sz="2800" dirty="0"/>
              <a:t>How will </a:t>
            </a:r>
            <a:r>
              <a:rPr lang="en-US" sz="2800" dirty="0" err="1"/>
              <a:t>RP</a:t>
            </a:r>
            <a:r>
              <a:rPr lang="en-US" sz="2800" baseline="30000" dirty="0" err="1"/>
              <a:t>aut</a:t>
            </a:r>
            <a:r>
              <a:rPr lang="en-US" sz="2800" baseline="30000" dirty="0"/>
              <a:t> </a:t>
            </a:r>
            <a:r>
              <a:rPr lang="en-US" sz="2800" dirty="0"/>
              <a:t>and </a:t>
            </a:r>
            <a:r>
              <a:rPr lang="en-US" sz="2800" dirty="0" err="1"/>
              <a:t>RQ</a:t>
            </a:r>
            <a:r>
              <a:rPr lang="en-US" sz="2800" baseline="30000" dirty="0" err="1"/>
              <a:t>aut</a:t>
            </a:r>
            <a:r>
              <a:rPr lang="en-US" sz="2800" baseline="30000" dirty="0"/>
              <a:t> </a:t>
            </a:r>
            <a:r>
              <a:rPr lang="en-US" sz="2800" dirty="0"/>
              <a:t>change with shifts in RS &amp; RD?  With changes in production possibilities and preferences?</a:t>
            </a:r>
            <a:endParaRPr lang="en-US" sz="2800" baseline="30000" dirty="0"/>
          </a:p>
          <a:p>
            <a:endParaRPr lang="en-US" sz="2800" baseline="30000" dirty="0"/>
          </a:p>
          <a:p>
            <a:endParaRPr lang="en-US" sz="2800" dirty="0"/>
          </a:p>
          <a:p>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spTree>
    <p:extLst>
      <p:ext uri="{BB962C8B-B14F-4D97-AF65-F5344CB8AC3E}">
        <p14:creationId xmlns:p14="http://schemas.microsoft.com/office/powerpoint/2010/main" val="2730286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2556933" y="3318934"/>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2581" y="5147912"/>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619265" y="2083437"/>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1884811" y="125267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51" name="Freeform 50"/>
          <p:cNvSpPr/>
          <p:nvPr/>
        </p:nvSpPr>
        <p:spPr>
          <a:xfrm>
            <a:off x="1587500" y="1873250"/>
            <a:ext cx="520700" cy="3661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669150" y="279800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May Depend on Prices</a:t>
            </a:r>
          </a:p>
        </p:txBody>
      </p:sp>
      <p:sp>
        <p:nvSpPr>
          <p:cNvPr id="29" name="TextBox 28"/>
          <p:cNvSpPr txBox="1"/>
          <p:nvPr/>
        </p:nvSpPr>
        <p:spPr>
          <a:xfrm>
            <a:off x="2665575" y="2533494"/>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3" name="TextBox 32"/>
          <p:cNvSpPr txBox="1"/>
          <p:nvPr/>
        </p:nvSpPr>
        <p:spPr>
          <a:xfrm>
            <a:off x="2587592" y="5152724"/>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C</a:t>
            </a:r>
            <a:r>
              <a:rPr lang="en-US" baseline="30000" dirty="0">
                <a:solidFill>
                  <a:srgbClr val="FF0000"/>
                </a:solidFill>
              </a:rPr>
              <a:t>1</a:t>
            </a:r>
          </a:p>
        </p:txBody>
      </p:sp>
      <p:cxnSp>
        <p:nvCxnSpPr>
          <p:cNvPr id="34" name="Straight Connector 33"/>
          <p:cNvCxnSpPr>
            <a:cxnSpLocks/>
          </p:cNvCxnSpPr>
          <p:nvPr/>
        </p:nvCxnSpPr>
        <p:spPr>
          <a:xfrm>
            <a:off x="1458227" y="2832798"/>
            <a:ext cx="1250958"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30275" y="26670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F</a:t>
            </a:r>
            <a:r>
              <a:rPr lang="en-US" baseline="30000" dirty="0">
                <a:solidFill>
                  <a:srgbClr val="FF0000"/>
                </a:solidFill>
              </a:rPr>
              <a:t>1</a:t>
            </a:r>
          </a:p>
        </p:txBody>
      </p:sp>
      <p:cxnSp>
        <p:nvCxnSpPr>
          <p:cNvPr id="48" name="Straight Connector 47"/>
          <p:cNvCxnSpPr>
            <a:cxnSpLocks/>
          </p:cNvCxnSpPr>
          <p:nvPr/>
        </p:nvCxnSpPr>
        <p:spPr>
          <a:xfrm flipV="1">
            <a:off x="1447800" y="2882766"/>
            <a:ext cx="1213585" cy="2298835"/>
          </a:xfrm>
          <a:prstGeom prst="line">
            <a:avLst/>
          </a:prstGeom>
          <a:ln>
            <a:solidFill>
              <a:srgbClr val="FF000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49" name="Freeform 48"/>
          <p:cNvSpPr/>
          <p:nvPr/>
        </p:nvSpPr>
        <p:spPr>
          <a:xfrm flipH="1">
            <a:off x="2227580" y="3673264"/>
            <a:ext cx="45719" cy="45719"/>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Freeform 3">
            <a:extLst>
              <a:ext uri="{FF2B5EF4-FFF2-40B4-BE49-F238E27FC236}">
                <a16:creationId xmlns:a16="http://schemas.microsoft.com/office/drawing/2014/main" id="{2C18DFC8-F341-BB42-AE37-627F091E82FB}"/>
              </a:ext>
            </a:extLst>
          </p:cNvPr>
          <p:cNvSpPr/>
          <p:nvPr/>
        </p:nvSpPr>
        <p:spPr>
          <a:xfrm>
            <a:off x="2199105" y="1743910"/>
            <a:ext cx="2578100" cy="2044700"/>
          </a:xfrm>
          <a:custGeom>
            <a:avLst/>
            <a:gdLst>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Lst>
            <a:ahLst/>
            <a:cxnLst>
              <a:cxn ang="0">
                <a:pos x="connsiteX0" y="connsiteY0"/>
              </a:cxn>
              <a:cxn ang="0">
                <a:pos x="connsiteX1" y="connsiteY1"/>
              </a:cxn>
              <a:cxn ang="0">
                <a:pos x="connsiteX2" y="connsiteY2"/>
              </a:cxn>
              <a:cxn ang="0">
                <a:pos x="connsiteX3" y="connsiteY3"/>
              </a:cxn>
            </a:cxnLst>
            <a:rect l="l" t="t" r="r" b="b"/>
            <a:pathLst>
              <a:path w="2578100" h="2044700">
                <a:moveTo>
                  <a:pt x="0" y="0"/>
                </a:moveTo>
                <a:cubicBezTo>
                  <a:pt x="79598" y="1382016"/>
                  <a:pt x="311597" y="1472643"/>
                  <a:pt x="444500" y="1612900"/>
                </a:cubicBezTo>
                <a:cubicBezTo>
                  <a:pt x="874183" y="2033893"/>
                  <a:pt x="2578100" y="2044700"/>
                  <a:pt x="2578100" y="2044700"/>
                </a:cubicBezTo>
                <a:lnTo>
                  <a:pt x="2578100" y="2044700"/>
                </a:lnTo>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Freeform 53">
            <a:extLst>
              <a:ext uri="{FF2B5EF4-FFF2-40B4-BE49-F238E27FC236}">
                <a16:creationId xmlns:a16="http://schemas.microsoft.com/office/drawing/2014/main" id="{B0D1E1DC-2E8C-E941-9F3B-EE0B6253D7F9}"/>
              </a:ext>
            </a:extLst>
          </p:cNvPr>
          <p:cNvSpPr/>
          <p:nvPr/>
        </p:nvSpPr>
        <p:spPr>
          <a:xfrm>
            <a:off x="2389805" y="1178123"/>
            <a:ext cx="3022600" cy="2384926"/>
          </a:xfrm>
          <a:custGeom>
            <a:avLst/>
            <a:gdLst>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Lst>
            <a:ahLst/>
            <a:cxnLst>
              <a:cxn ang="0">
                <a:pos x="connsiteX0" y="connsiteY0"/>
              </a:cxn>
              <a:cxn ang="0">
                <a:pos x="connsiteX1" y="connsiteY1"/>
              </a:cxn>
              <a:cxn ang="0">
                <a:pos x="connsiteX2" y="connsiteY2"/>
              </a:cxn>
              <a:cxn ang="0">
                <a:pos x="connsiteX3" y="connsiteY3"/>
              </a:cxn>
            </a:cxnLst>
            <a:rect l="l" t="t" r="r" b="b"/>
            <a:pathLst>
              <a:path w="2578100" h="2044700">
                <a:moveTo>
                  <a:pt x="0" y="0"/>
                </a:moveTo>
                <a:cubicBezTo>
                  <a:pt x="79598" y="1382016"/>
                  <a:pt x="311597" y="1472643"/>
                  <a:pt x="444500" y="1612900"/>
                </a:cubicBezTo>
                <a:cubicBezTo>
                  <a:pt x="874183" y="2033893"/>
                  <a:pt x="2578100" y="2044700"/>
                  <a:pt x="2578100" y="2044700"/>
                </a:cubicBezTo>
                <a:lnTo>
                  <a:pt x="2578100" y="2044700"/>
                </a:lnTo>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D7C4E5FE-6B75-484C-B19D-580CAB9D2AC3}"/>
              </a:ext>
            </a:extLst>
          </p:cNvPr>
          <p:cNvCxnSpPr>
            <a:cxnSpLocks/>
          </p:cNvCxnSpPr>
          <p:nvPr/>
        </p:nvCxnSpPr>
        <p:spPr>
          <a:xfrm flipV="1">
            <a:off x="2704699" y="2824212"/>
            <a:ext cx="0" cy="2362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59" name="Rectangle 58">
            <a:extLst>
              <a:ext uri="{FF2B5EF4-FFF2-40B4-BE49-F238E27FC236}">
                <a16:creationId xmlns:a16="http://schemas.microsoft.com/office/drawing/2014/main" id="{C06C2FC5-DFB4-BD42-BE4D-AB03BE5E51F1}"/>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C6933A5-EFB6-F74E-8F7B-7FD54AA29AFA}"/>
              </a:ext>
            </a:extLst>
          </p:cNvPr>
          <p:cNvSpPr txBox="1"/>
          <p:nvPr/>
        </p:nvSpPr>
        <p:spPr>
          <a:xfrm>
            <a:off x="5676900" y="1876425"/>
            <a:ext cx="2781300" cy="2585323"/>
          </a:xfrm>
          <a:prstGeom prst="rect">
            <a:avLst/>
          </a:prstGeom>
          <a:noFill/>
          <a:ln>
            <a:solidFill>
              <a:schemeClr val="tx1"/>
            </a:solidFill>
          </a:ln>
        </p:spPr>
        <p:txBody>
          <a:bodyPr wrap="square" rtlCol="0">
            <a:spAutoFit/>
          </a:bodyPr>
          <a:lstStyle/>
          <a:p>
            <a:r>
              <a:rPr lang="en-US" dirty="0"/>
              <a:t>As </a:t>
            </a:r>
            <a:r>
              <a:rPr lang="en-US" dirty="0">
                <a:solidFill>
                  <a:srgbClr val="FF0000"/>
                </a:solidFill>
              </a:rPr>
              <a:t>RP rises</a:t>
            </a:r>
            <a:r>
              <a:rPr lang="en-US" dirty="0"/>
              <a:t>, consumers still substitute away from cloth.  But now they can buy more of both goods (the income effect), and with the tighter curvature of the indifference curves, they do, buying more cloth </a:t>
            </a:r>
            <a:r>
              <a:rPr lang="en-US" u="sng" dirty="0"/>
              <a:t>and</a:t>
            </a:r>
            <a:r>
              <a:rPr lang="en-US" dirty="0"/>
              <a:t> food.</a:t>
            </a:r>
          </a:p>
        </p:txBody>
      </p:sp>
    </p:spTree>
    <p:extLst>
      <p:ext uri="{BB962C8B-B14F-4D97-AF65-F5344CB8AC3E}">
        <p14:creationId xmlns:p14="http://schemas.microsoft.com/office/powerpoint/2010/main" val="399833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3" grpId="0"/>
      <p:bldP spid="47" grpId="0"/>
      <p:bldP spid="4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Standard Model*</a:t>
            </a:r>
          </a:p>
        </p:txBody>
      </p:sp>
      <p:sp>
        <p:nvSpPr>
          <p:cNvPr id="3" name="Content Placeholder 2"/>
          <p:cNvSpPr>
            <a:spLocks noGrp="1"/>
          </p:cNvSpPr>
          <p:nvPr>
            <p:ph idx="1"/>
          </p:nvPr>
        </p:nvSpPr>
        <p:spPr/>
        <p:txBody>
          <a:bodyPr/>
          <a:lstStyle/>
          <a:p>
            <a:r>
              <a:rPr lang="en-US" dirty="0"/>
              <a:t>Assumes</a:t>
            </a:r>
          </a:p>
          <a:p>
            <a:pPr lvl="1"/>
            <a:r>
              <a:rPr lang="en-US" dirty="0"/>
              <a:t>Two goods, cloth C and food F</a:t>
            </a:r>
          </a:p>
          <a:p>
            <a:pPr lvl="2"/>
            <a:r>
              <a:rPr lang="en-US" dirty="0"/>
              <a:t>Outputs: Q</a:t>
            </a:r>
            <a:r>
              <a:rPr lang="en-US" baseline="-25000" dirty="0"/>
              <a:t>C</a:t>
            </a:r>
            <a:r>
              <a:rPr lang="en-US" dirty="0"/>
              <a:t>, Q</a:t>
            </a:r>
            <a:r>
              <a:rPr lang="en-US" baseline="-25000" dirty="0"/>
              <a:t>F</a:t>
            </a:r>
            <a:endParaRPr lang="en-US" dirty="0"/>
          </a:p>
          <a:p>
            <a:pPr lvl="2"/>
            <a:r>
              <a:rPr lang="en-US" dirty="0"/>
              <a:t>Prices: P</a:t>
            </a:r>
            <a:r>
              <a:rPr lang="en-US" baseline="-25000" dirty="0"/>
              <a:t>C</a:t>
            </a:r>
            <a:r>
              <a:rPr lang="en-US" dirty="0"/>
              <a:t>, P</a:t>
            </a:r>
            <a:r>
              <a:rPr lang="en-US" baseline="-25000" dirty="0"/>
              <a:t>F</a:t>
            </a:r>
            <a:endParaRPr lang="en-US" dirty="0"/>
          </a:p>
          <a:p>
            <a:pPr lvl="1"/>
            <a:r>
              <a:rPr lang="en-US" dirty="0"/>
              <a:t>Takes as given: </a:t>
            </a:r>
          </a:p>
          <a:p>
            <a:pPr lvl="2"/>
            <a:r>
              <a:rPr lang="en-US" dirty="0"/>
              <a:t>Production possibilities</a:t>
            </a:r>
          </a:p>
          <a:p>
            <a:pPr lvl="3"/>
            <a:r>
              <a:rPr lang="en-US" dirty="0"/>
              <a:t>Represented by Production Possibility Frontier (PPF)</a:t>
            </a:r>
          </a:p>
          <a:p>
            <a:pPr lvl="2"/>
            <a:r>
              <a:rPr lang="en-US" dirty="0"/>
              <a:t>Preferences for consumption</a:t>
            </a:r>
          </a:p>
          <a:p>
            <a:pPr lvl="3"/>
            <a:r>
              <a:rPr lang="en-US" dirty="0"/>
              <a:t>Represented by community indifference curves</a:t>
            </a:r>
          </a:p>
          <a:p>
            <a:pPr lvl="3"/>
            <a:r>
              <a:rPr lang="en-US" dirty="0"/>
              <a:t>Assumed to be “homothetic”  (see below)</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
        <p:nvSpPr>
          <p:cNvPr id="4" name="TextBox 3"/>
          <p:cNvSpPr txBox="1"/>
          <p:nvPr/>
        </p:nvSpPr>
        <p:spPr>
          <a:xfrm>
            <a:off x="609600" y="5994400"/>
            <a:ext cx="6959600" cy="646331"/>
          </a:xfrm>
          <a:prstGeom prst="rect">
            <a:avLst/>
          </a:prstGeom>
          <a:noFill/>
        </p:spPr>
        <p:txBody>
          <a:bodyPr wrap="square" rtlCol="0">
            <a:spAutoFit/>
          </a:bodyPr>
          <a:lstStyle/>
          <a:p>
            <a:r>
              <a:rPr lang="en-US" dirty="0"/>
              <a:t>*Name given to this model by Krugman and </a:t>
            </a:r>
            <a:r>
              <a:rPr lang="en-US" dirty="0" err="1"/>
              <a:t>Obstfeld</a:t>
            </a:r>
            <a:r>
              <a:rPr lang="en-US" dirty="0"/>
              <a:t> (1991) and subsequent editions. </a:t>
            </a:r>
          </a:p>
        </p:txBody>
      </p:sp>
      <p:sp>
        <p:nvSpPr>
          <p:cNvPr id="6" name="Footer Placeholder 5">
            <a:extLst>
              <a:ext uri="{FF2B5EF4-FFF2-40B4-BE49-F238E27FC236}">
                <a16:creationId xmlns:a16="http://schemas.microsoft.com/office/drawing/2014/main" id="{43D9138B-67D2-8F47-9ADC-C1EC043D2B0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713410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t>International equilibrium</a:t>
            </a:r>
          </a:p>
          <a:p>
            <a:pPr lvl="1"/>
            <a:r>
              <a:rPr lang="en-US" dirty="0"/>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14286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A60F8-3B7E-2B44-88A4-8258953246F0}"/>
              </a:ext>
            </a:extLst>
          </p:cNvPr>
          <p:cNvSpPr>
            <a:spLocks noGrp="1"/>
          </p:cNvSpPr>
          <p:nvPr>
            <p:ph type="title"/>
          </p:nvPr>
        </p:nvSpPr>
        <p:spPr/>
        <p:txBody>
          <a:bodyPr/>
          <a:lstStyle/>
          <a:p>
            <a:r>
              <a:rPr lang="en-US" dirty="0"/>
              <a:t>Small Country Trade</a:t>
            </a:r>
          </a:p>
        </p:txBody>
      </p:sp>
      <p:sp>
        <p:nvSpPr>
          <p:cNvPr id="3" name="Content Placeholder 2">
            <a:extLst>
              <a:ext uri="{FF2B5EF4-FFF2-40B4-BE49-F238E27FC236}">
                <a16:creationId xmlns:a16="http://schemas.microsoft.com/office/drawing/2014/main" id="{D18E7D97-32AA-5740-B6ED-9EFBF392C365}"/>
              </a:ext>
            </a:extLst>
          </p:cNvPr>
          <p:cNvSpPr>
            <a:spLocks noGrp="1"/>
          </p:cNvSpPr>
          <p:nvPr>
            <p:ph idx="1"/>
          </p:nvPr>
        </p:nvSpPr>
        <p:spPr/>
        <p:txBody>
          <a:bodyPr/>
          <a:lstStyle/>
          <a:p>
            <a:r>
              <a:rPr lang="en-US" dirty="0"/>
              <a:t>Suppose that the country is too small to matter for </a:t>
            </a:r>
            <a:r>
              <a:rPr lang="en-US" u="sng" dirty="0"/>
              <a:t>both</a:t>
            </a:r>
            <a:r>
              <a:rPr lang="en-US" dirty="0"/>
              <a:t> P</a:t>
            </a:r>
            <a:r>
              <a:rPr lang="en-US" baseline="-25000" dirty="0"/>
              <a:t>C </a:t>
            </a:r>
            <a:r>
              <a:rPr lang="en-US" dirty="0"/>
              <a:t>and P</a:t>
            </a:r>
            <a:r>
              <a:rPr lang="en-US" baseline="-25000" dirty="0"/>
              <a:t>F</a:t>
            </a:r>
            <a:r>
              <a:rPr lang="en-US" dirty="0"/>
              <a:t> in the world market.  Then RP</a:t>
            </a:r>
            <a:r>
              <a:rPr lang="en-US" baseline="30000" dirty="0"/>
              <a:t>W</a:t>
            </a:r>
            <a:r>
              <a:rPr lang="en-US" dirty="0"/>
              <a:t> = P</a:t>
            </a:r>
            <a:r>
              <a:rPr lang="en-US" baseline="-25000" dirty="0"/>
              <a:t>C</a:t>
            </a:r>
            <a:r>
              <a:rPr lang="en-US" baseline="30000" dirty="0"/>
              <a:t>W</a:t>
            </a:r>
            <a:r>
              <a:rPr lang="en-US" dirty="0"/>
              <a:t>/P</a:t>
            </a:r>
            <a:r>
              <a:rPr lang="en-US" baseline="-25000" dirty="0"/>
              <a:t>F</a:t>
            </a:r>
            <a:r>
              <a:rPr lang="en-US" baseline="30000" dirty="0"/>
              <a:t>W</a:t>
            </a:r>
            <a:r>
              <a:rPr lang="en-US" dirty="0"/>
              <a:t> is given</a:t>
            </a:r>
          </a:p>
        </p:txBody>
      </p:sp>
      <p:sp>
        <p:nvSpPr>
          <p:cNvPr id="4" name="Footer Placeholder 3">
            <a:extLst>
              <a:ext uri="{FF2B5EF4-FFF2-40B4-BE49-F238E27FC236}">
                <a16:creationId xmlns:a16="http://schemas.microsoft.com/office/drawing/2014/main" id="{E14E7C1C-9621-B847-85EC-DC6821E8A969}"/>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06C85EB6-F5F1-B54A-BDEC-7790C757D628}"/>
              </a:ext>
            </a:extLst>
          </p:cNvPr>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spTree>
    <p:extLst>
      <p:ext uri="{BB962C8B-B14F-4D97-AF65-F5344CB8AC3E}">
        <p14:creationId xmlns:p14="http://schemas.microsoft.com/office/powerpoint/2010/main" val="7318204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Small-Country Trade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1904998"/>
          </a:xfrm>
          <a:ln>
            <a:solidFill>
              <a:srgbClr val="000000"/>
            </a:solidFill>
          </a:ln>
        </p:spPr>
        <p:txBody>
          <a:bodyPr/>
          <a:lstStyle/>
          <a:p>
            <a:pPr marL="342900" lvl="2" indent="-342900"/>
            <a:r>
              <a:rPr lang="en-US" dirty="0">
                <a:solidFill>
                  <a:srgbClr val="00B0F0"/>
                </a:solidFill>
              </a:rPr>
              <a:t>RP</a:t>
            </a:r>
            <a:r>
              <a:rPr lang="en-US" baseline="-25000" dirty="0">
                <a:solidFill>
                  <a:srgbClr val="00B0F0"/>
                </a:solidFill>
              </a:rPr>
              <a:t>0</a:t>
            </a:r>
            <a:r>
              <a:rPr lang="en-US" baseline="30000" dirty="0">
                <a:solidFill>
                  <a:srgbClr val="00B0F0"/>
                </a:solidFill>
              </a:rPr>
              <a:t>W </a:t>
            </a:r>
            <a:r>
              <a:rPr lang="en-US" dirty="0"/>
              <a:t>&gt; </a:t>
            </a:r>
            <a:r>
              <a:rPr lang="en-US" dirty="0" err="1"/>
              <a:t>RP</a:t>
            </a:r>
            <a:r>
              <a:rPr lang="en-US" baseline="30000" dirty="0" err="1"/>
              <a:t>aut</a:t>
            </a:r>
            <a:r>
              <a:rPr lang="en-US" baseline="30000" dirty="0"/>
              <a:t> </a:t>
            </a:r>
            <a:r>
              <a:rPr lang="en-US" dirty="0"/>
              <a:t>implies</a:t>
            </a:r>
            <a:endParaRPr lang="en-US" baseline="30000" dirty="0">
              <a:solidFill>
                <a:srgbClr val="FF0000"/>
              </a:solidFill>
            </a:endParaRPr>
          </a:p>
          <a:p>
            <a:pPr marL="800100" lvl="3" indent="-342900"/>
            <a:r>
              <a:rPr lang="en-US" dirty="0">
                <a:solidFill>
                  <a:srgbClr val="00B0F0"/>
                </a:solidFill>
              </a:rPr>
              <a:t>RS</a:t>
            </a:r>
            <a:r>
              <a:rPr lang="en-US" baseline="30000" dirty="0">
                <a:solidFill>
                  <a:srgbClr val="00B0F0"/>
                </a:solidFill>
              </a:rPr>
              <a:t>0</a:t>
            </a:r>
            <a:r>
              <a:rPr lang="en-US" baseline="30000" dirty="0">
                <a:solidFill>
                  <a:srgbClr val="FF0000"/>
                </a:solidFill>
              </a:rPr>
              <a:t> </a:t>
            </a:r>
            <a:r>
              <a:rPr lang="en-US" dirty="0"/>
              <a:t>&gt; </a:t>
            </a:r>
            <a:r>
              <a:rPr lang="en-US" dirty="0">
                <a:solidFill>
                  <a:srgbClr val="00B0F0"/>
                </a:solidFill>
              </a:rPr>
              <a:t>RD</a:t>
            </a:r>
            <a:r>
              <a:rPr lang="en-US" baseline="30000" dirty="0">
                <a:solidFill>
                  <a:srgbClr val="00B0F0"/>
                </a:solidFill>
              </a:rPr>
              <a:t>0</a:t>
            </a:r>
          </a:p>
          <a:p>
            <a:pPr marL="800100" lvl="3" indent="-342900"/>
            <a:r>
              <a:rPr lang="en-US" dirty="0"/>
              <a:t>Country </a:t>
            </a:r>
          </a:p>
          <a:p>
            <a:pPr marL="1257300" lvl="4" indent="-342900"/>
            <a:r>
              <a:rPr lang="en-US" dirty="0"/>
              <a:t>Exports good C</a:t>
            </a:r>
          </a:p>
          <a:p>
            <a:pPr marL="1257300" lvl="4" indent="-342900"/>
            <a:r>
              <a:rPr lang="en-US" dirty="0"/>
              <a:t>Imports good F</a:t>
            </a:r>
          </a:p>
          <a:p>
            <a:endParaRPr lang="en-US" sz="2400" dirty="0"/>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838200" cy="646331"/>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3" name="Straight Connector 12"/>
          <p:cNvCxnSpPr/>
          <p:nvPr/>
        </p:nvCxnSpPr>
        <p:spPr>
          <a:xfrm flipV="1">
            <a:off x="1752600"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3896002" y="2092867"/>
            <a:ext cx="505329" cy="369332"/>
          </a:xfrm>
          <a:prstGeom prst="rect">
            <a:avLst/>
          </a:prstGeom>
        </p:spPr>
        <p:txBody>
          <a:bodyPr wrap="none">
            <a:spAutoFit/>
          </a:bodyPr>
          <a:lstStyle/>
          <a:p>
            <a:r>
              <a:rPr lang="en-US" dirty="0"/>
              <a:t>RS</a:t>
            </a:r>
          </a:p>
        </p:txBody>
      </p:sp>
      <p:cxnSp>
        <p:nvCxnSpPr>
          <p:cNvPr id="15" name="Straight Connector 14"/>
          <p:cNvCxnSpPr/>
          <p:nvPr/>
        </p:nvCxnSpPr>
        <p:spPr>
          <a:xfrm flipV="1">
            <a:off x="1447800" y="3429000"/>
            <a:ext cx="16002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62000" y="3200400"/>
            <a:ext cx="1380066" cy="369332"/>
          </a:xfrm>
          <a:prstGeom prst="rect">
            <a:avLst/>
          </a:prstGeom>
          <a:noFill/>
        </p:spPr>
        <p:txBody>
          <a:bodyPr wrap="square" rtlCol="0">
            <a:spAutoFit/>
          </a:bodyPr>
          <a:lstStyle/>
          <a:p>
            <a:pPr marL="0" lvl="2"/>
            <a:r>
              <a:rPr lang="en-US" dirty="0" err="1"/>
              <a:t>RP</a:t>
            </a:r>
            <a:r>
              <a:rPr lang="en-US" baseline="30000" dirty="0" err="1"/>
              <a:t>aut</a:t>
            </a:r>
            <a:endParaRPr lang="en-US" baseline="30000" dirty="0"/>
          </a:p>
        </p:txBody>
      </p:sp>
      <p:sp>
        <p:nvSpPr>
          <p:cNvPr id="3" name="Footer Placeholder 2">
            <a:extLst>
              <a:ext uri="{FF2B5EF4-FFF2-40B4-BE49-F238E27FC236}">
                <a16:creationId xmlns:a16="http://schemas.microsoft.com/office/drawing/2014/main" id="{C67AEC6D-460A-3C4A-A587-355357A098E7}"/>
              </a:ext>
            </a:extLst>
          </p:cNvPr>
          <p:cNvSpPr>
            <a:spLocks noGrp="1"/>
          </p:cNvSpPr>
          <p:nvPr>
            <p:ph type="ftr" sz="quarter" idx="11"/>
          </p:nvPr>
        </p:nvSpPr>
        <p:spPr/>
        <p:txBody>
          <a:bodyPr/>
          <a:lstStyle/>
          <a:p>
            <a:pPr>
              <a:defRPr/>
            </a:pPr>
            <a:r>
              <a:rPr lang="en-US"/>
              <a:t>Class 15:  The Standard Model</a:t>
            </a:r>
            <a:br>
              <a:rPr lang="en-US"/>
            </a:br>
            <a:endParaRPr lang="en-US"/>
          </a:p>
        </p:txBody>
      </p:sp>
      <p:cxnSp>
        <p:nvCxnSpPr>
          <p:cNvPr id="20" name="Straight Connector 19">
            <a:extLst>
              <a:ext uri="{FF2B5EF4-FFF2-40B4-BE49-F238E27FC236}">
                <a16:creationId xmlns:a16="http://schemas.microsoft.com/office/drawing/2014/main" id="{501C5127-6BE1-0A4F-B8CD-1E2F46D15E3B}"/>
              </a:ext>
            </a:extLst>
          </p:cNvPr>
          <p:cNvCxnSpPr>
            <a:cxnSpLocks/>
          </p:cNvCxnSpPr>
          <p:nvPr/>
        </p:nvCxnSpPr>
        <p:spPr>
          <a:xfrm>
            <a:off x="1447800" y="2974976"/>
            <a:ext cx="2667000" cy="0"/>
          </a:xfrm>
          <a:prstGeom prst="line">
            <a:avLst/>
          </a:prstGeom>
          <a:ln>
            <a:solidFill>
              <a:srgbClr val="00B0F0"/>
            </a:solidFill>
            <a:prstDash val="lgDash"/>
          </a:ln>
          <a:effectLst/>
        </p:spPr>
        <p:style>
          <a:lnRef idx="2">
            <a:schemeClr val="accent1"/>
          </a:lnRef>
          <a:fillRef idx="0">
            <a:schemeClr val="accent1"/>
          </a:fillRef>
          <a:effectRef idx="1">
            <a:schemeClr val="accent1"/>
          </a:effectRef>
          <a:fontRef idx="minor">
            <a:schemeClr val="tx1"/>
          </a:fontRef>
        </p:style>
      </p:cxnSp>
      <p:sp>
        <p:nvSpPr>
          <p:cNvPr id="21" name="TextBox 20">
            <a:extLst>
              <a:ext uri="{FF2B5EF4-FFF2-40B4-BE49-F238E27FC236}">
                <a16:creationId xmlns:a16="http://schemas.microsoft.com/office/drawing/2014/main" id="{26E437D9-1C94-4C41-9A6C-B5146ACC576F}"/>
              </a:ext>
            </a:extLst>
          </p:cNvPr>
          <p:cNvSpPr txBox="1"/>
          <p:nvPr/>
        </p:nvSpPr>
        <p:spPr>
          <a:xfrm>
            <a:off x="762000" y="2743200"/>
            <a:ext cx="1380066" cy="369332"/>
          </a:xfrm>
          <a:prstGeom prst="rect">
            <a:avLst/>
          </a:prstGeom>
          <a:noFill/>
        </p:spPr>
        <p:txBody>
          <a:bodyPr wrap="square" rtlCol="0">
            <a:spAutoFit/>
          </a:bodyPr>
          <a:lstStyle/>
          <a:p>
            <a:pPr marL="0" lvl="2"/>
            <a:r>
              <a:rPr lang="en-US" dirty="0">
                <a:solidFill>
                  <a:srgbClr val="00B0F0"/>
                </a:solidFill>
              </a:rPr>
              <a:t>RP</a:t>
            </a:r>
            <a:r>
              <a:rPr lang="en-US" baseline="-25000" dirty="0">
                <a:solidFill>
                  <a:srgbClr val="00B0F0"/>
                </a:solidFill>
              </a:rPr>
              <a:t>0</a:t>
            </a:r>
            <a:r>
              <a:rPr lang="en-US" baseline="30000" dirty="0">
                <a:solidFill>
                  <a:srgbClr val="00B0F0"/>
                </a:solidFill>
              </a:rPr>
              <a:t>W</a:t>
            </a:r>
          </a:p>
        </p:txBody>
      </p:sp>
      <p:cxnSp>
        <p:nvCxnSpPr>
          <p:cNvPr id="22" name="Straight Connector 21">
            <a:extLst>
              <a:ext uri="{FF2B5EF4-FFF2-40B4-BE49-F238E27FC236}">
                <a16:creationId xmlns:a16="http://schemas.microsoft.com/office/drawing/2014/main" id="{FE84A8E0-7FB0-0148-A063-0CE2DDE22592}"/>
              </a:ext>
            </a:extLst>
          </p:cNvPr>
          <p:cNvCxnSpPr>
            <a:cxnSpLocks/>
          </p:cNvCxnSpPr>
          <p:nvPr/>
        </p:nvCxnSpPr>
        <p:spPr>
          <a:xfrm flipV="1">
            <a:off x="2514600" y="2971800"/>
            <a:ext cx="0" cy="2209800"/>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C482D1E-3366-654D-8A1B-6CD83ED9E5D7}"/>
              </a:ext>
            </a:extLst>
          </p:cNvPr>
          <p:cNvCxnSpPr>
            <a:cxnSpLocks/>
          </p:cNvCxnSpPr>
          <p:nvPr/>
        </p:nvCxnSpPr>
        <p:spPr>
          <a:xfrm flipV="1">
            <a:off x="3429000" y="2971800"/>
            <a:ext cx="0" cy="2209800"/>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sp>
        <p:nvSpPr>
          <p:cNvPr id="10" name="Rectangle 9">
            <a:extLst>
              <a:ext uri="{FF2B5EF4-FFF2-40B4-BE49-F238E27FC236}">
                <a16:creationId xmlns:a16="http://schemas.microsoft.com/office/drawing/2014/main" id="{A66E40A1-F696-AE46-B1ED-C59E0B116112}"/>
              </a:ext>
            </a:extLst>
          </p:cNvPr>
          <p:cNvSpPr/>
          <p:nvPr/>
        </p:nvSpPr>
        <p:spPr>
          <a:xfrm>
            <a:off x="3124200" y="5181600"/>
            <a:ext cx="590226" cy="369332"/>
          </a:xfrm>
          <a:prstGeom prst="rect">
            <a:avLst/>
          </a:prstGeom>
        </p:spPr>
        <p:txBody>
          <a:bodyPr wrap="none">
            <a:spAutoFit/>
          </a:bodyPr>
          <a:lstStyle/>
          <a:p>
            <a:pPr marL="0" lvl="2"/>
            <a:r>
              <a:rPr lang="en-US" dirty="0">
                <a:solidFill>
                  <a:srgbClr val="00B0F0"/>
                </a:solidFill>
              </a:rPr>
              <a:t>RS</a:t>
            </a:r>
            <a:r>
              <a:rPr lang="en-US" baseline="30000" dirty="0">
                <a:solidFill>
                  <a:srgbClr val="00B0F0"/>
                </a:solidFill>
              </a:rPr>
              <a:t>0</a:t>
            </a:r>
          </a:p>
        </p:txBody>
      </p:sp>
      <p:sp>
        <p:nvSpPr>
          <p:cNvPr id="25" name="Rectangle 24">
            <a:extLst>
              <a:ext uri="{FF2B5EF4-FFF2-40B4-BE49-F238E27FC236}">
                <a16:creationId xmlns:a16="http://schemas.microsoft.com/office/drawing/2014/main" id="{33856287-E3C1-F947-89C3-3C1157DDFC00}"/>
              </a:ext>
            </a:extLst>
          </p:cNvPr>
          <p:cNvSpPr/>
          <p:nvPr/>
        </p:nvSpPr>
        <p:spPr>
          <a:xfrm>
            <a:off x="2209800" y="5181600"/>
            <a:ext cx="603050" cy="369332"/>
          </a:xfrm>
          <a:prstGeom prst="rect">
            <a:avLst/>
          </a:prstGeom>
        </p:spPr>
        <p:txBody>
          <a:bodyPr wrap="none">
            <a:spAutoFit/>
          </a:bodyPr>
          <a:lstStyle/>
          <a:p>
            <a:pPr marL="0" lvl="2"/>
            <a:r>
              <a:rPr lang="en-US" dirty="0">
                <a:solidFill>
                  <a:srgbClr val="00B0F0"/>
                </a:solidFill>
              </a:rPr>
              <a:t>RD</a:t>
            </a:r>
            <a:r>
              <a:rPr lang="en-US" baseline="30000" dirty="0">
                <a:solidFill>
                  <a:srgbClr val="00B0F0"/>
                </a:solidFill>
              </a:rPr>
              <a:t>0</a:t>
            </a:r>
          </a:p>
        </p:txBody>
      </p:sp>
      <p:cxnSp>
        <p:nvCxnSpPr>
          <p:cNvPr id="26" name="Straight Connector 25">
            <a:extLst>
              <a:ext uri="{FF2B5EF4-FFF2-40B4-BE49-F238E27FC236}">
                <a16:creationId xmlns:a16="http://schemas.microsoft.com/office/drawing/2014/main" id="{DB2FFC88-5C09-9F45-BA7A-15BDAF86CB8A}"/>
              </a:ext>
            </a:extLst>
          </p:cNvPr>
          <p:cNvCxnSpPr>
            <a:cxnSpLocks/>
          </p:cNvCxnSpPr>
          <p:nvPr/>
        </p:nvCxnSpPr>
        <p:spPr>
          <a:xfrm>
            <a:off x="1447800" y="4267200"/>
            <a:ext cx="2667000" cy="0"/>
          </a:xfrm>
          <a:prstGeom prst="line">
            <a:avLst/>
          </a:prstGeom>
          <a:ln>
            <a:solidFill>
              <a:srgbClr val="0070C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15F96D43-9A32-F946-A2F3-176F29527497}"/>
              </a:ext>
            </a:extLst>
          </p:cNvPr>
          <p:cNvCxnSpPr>
            <a:cxnSpLocks/>
          </p:cNvCxnSpPr>
          <p:nvPr/>
        </p:nvCxnSpPr>
        <p:spPr>
          <a:xfrm flipV="1">
            <a:off x="2209800" y="4267200"/>
            <a:ext cx="0" cy="91440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AEBF1955-37DE-6C4D-871F-B82861DC2B62}"/>
              </a:ext>
            </a:extLst>
          </p:cNvPr>
          <p:cNvCxnSpPr>
            <a:cxnSpLocks/>
          </p:cNvCxnSpPr>
          <p:nvPr/>
        </p:nvCxnSpPr>
        <p:spPr>
          <a:xfrm flipV="1">
            <a:off x="3810000" y="4267200"/>
            <a:ext cx="0" cy="91440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a:extLst>
              <a:ext uri="{FF2B5EF4-FFF2-40B4-BE49-F238E27FC236}">
                <a16:creationId xmlns:a16="http://schemas.microsoft.com/office/drawing/2014/main" id="{37FC9EFB-79BD-F246-A4EE-C24BC8728586}"/>
              </a:ext>
            </a:extLst>
          </p:cNvPr>
          <p:cNvSpPr txBox="1"/>
          <p:nvPr/>
        </p:nvSpPr>
        <p:spPr>
          <a:xfrm>
            <a:off x="762000" y="4114800"/>
            <a:ext cx="1380066" cy="369332"/>
          </a:xfrm>
          <a:prstGeom prst="rect">
            <a:avLst/>
          </a:prstGeom>
          <a:noFill/>
        </p:spPr>
        <p:txBody>
          <a:bodyPr wrap="square" rtlCol="0">
            <a:spAutoFit/>
          </a:bodyPr>
          <a:lstStyle/>
          <a:p>
            <a:pPr marL="0" lvl="2"/>
            <a:r>
              <a:rPr lang="en-US" dirty="0">
                <a:solidFill>
                  <a:srgbClr val="0070C0"/>
                </a:solidFill>
              </a:rPr>
              <a:t>RP</a:t>
            </a:r>
            <a:r>
              <a:rPr lang="en-US" baseline="-25000" dirty="0">
                <a:solidFill>
                  <a:srgbClr val="0070C0"/>
                </a:solidFill>
              </a:rPr>
              <a:t>1</a:t>
            </a:r>
            <a:r>
              <a:rPr lang="en-US" baseline="30000" dirty="0">
                <a:solidFill>
                  <a:srgbClr val="0070C0"/>
                </a:solidFill>
              </a:rPr>
              <a:t>W</a:t>
            </a:r>
          </a:p>
        </p:txBody>
      </p:sp>
      <p:sp>
        <p:nvSpPr>
          <p:cNvPr id="32" name="Rectangle 31">
            <a:extLst>
              <a:ext uri="{FF2B5EF4-FFF2-40B4-BE49-F238E27FC236}">
                <a16:creationId xmlns:a16="http://schemas.microsoft.com/office/drawing/2014/main" id="{6BEFB4A8-7B58-A54F-BCD4-0F1023345CF9}"/>
              </a:ext>
            </a:extLst>
          </p:cNvPr>
          <p:cNvSpPr/>
          <p:nvPr/>
        </p:nvSpPr>
        <p:spPr>
          <a:xfrm>
            <a:off x="1828800" y="5181600"/>
            <a:ext cx="590226" cy="369332"/>
          </a:xfrm>
          <a:prstGeom prst="rect">
            <a:avLst/>
          </a:prstGeom>
        </p:spPr>
        <p:txBody>
          <a:bodyPr wrap="none">
            <a:spAutoFit/>
          </a:bodyPr>
          <a:lstStyle/>
          <a:p>
            <a:pPr marL="0" lvl="2"/>
            <a:r>
              <a:rPr lang="en-US" dirty="0">
                <a:solidFill>
                  <a:srgbClr val="0070C0"/>
                </a:solidFill>
              </a:rPr>
              <a:t>RS</a:t>
            </a:r>
            <a:r>
              <a:rPr lang="en-US" baseline="30000" dirty="0">
                <a:solidFill>
                  <a:srgbClr val="0070C0"/>
                </a:solidFill>
              </a:rPr>
              <a:t>1</a:t>
            </a:r>
          </a:p>
        </p:txBody>
      </p:sp>
      <p:sp>
        <p:nvSpPr>
          <p:cNvPr id="33" name="Rectangle 32">
            <a:extLst>
              <a:ext uri="{FF2B5EF4-FFF2-40B4-BE49-F238E27FC236}">
                <a16:creationId xmlns:a16="http://schemas.microsoft.com/office/drawing/2014/main" id="{0FB55735-BAF7-F94E-8240-19CF1A8F4158}"/>
              </a:ext>
            </a:extLst>
          </p:cNvPr>
          <p:cNvSpPr/>
          <p:nvPr/>
        </p:nvSpPr>
        <p:spPr>
          <a:xfrm>
            <a:off x="3581400" y="5181600"/>
            <a:ext cx="603050" cy="369332"/>
          </a:xfrm>
          <a:prstGeom prst="rect">
            <a:avLst/>
          </a:prstGeom>
        </p:spPr>
        <p:txBody>
          <a:bodyPr wrap="none">
            <a:spAutoFit/>
          </a:bodyPr>
          <a:lstStyle/>
          <a:p>
            <a:pPr marL="0" lvl="2"/>
            <a:r>
              <a:rPr lang="en-US" dirty="0">
                <a:solidFill>
                  <a:srgbClr val="0070C0"/>
                </a:solidFill>
              </a:rPr>
              <a:t>RD</a:t>
            </a:r>
            <a:r>
              <a:rPr lang="en-US" baseline="30000" dirty="0">
                <a:solidFill>
                  <a:srgbClr val="0070C0"/>
                </a:solidFill>
              </a:rPr>
              <a:t>1</a:t>
            </a:r>
          </a:p>
        </p:txBody>
      </p:sp>
      <p:sp>
        <p:nvSpPr>
          <p:cNvPr id="34" name="Content Placeholder 2">
            <a:extLst>
              <a:ext uri="{FF2B5EF4-FFF2-40B4-BE49-F238E27FC236}">
                <a16:creationId xmlns:a16="http://schemas.microsoft.com/office/drawing/2014/main" id="{3368E738-8D6A-9641-8E8F-C892605C86BD}"/>
              </a:ext>
            </a:extLst>
          </p:cNvPr>
          <p:cNvSpPr txBox="1">
            <a:spLocks/>
          </p:cNvSpPr>
          <p:nvPr/>
        </p:nvSpPr>
        <p:spPr bwMode="auto">
          <a:xfrm>
            <a:off x="4800600" y="3581400"/>
            <a:ext cx="3886200" cy="19050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solidFill>
                  <a:srgbClr val="0070C0"/>
                </a:solidFill>
              </a:rPr>
              <a:t>RP</a:t>
            </a:r>
            <a:r>
              <a:rPr lang="en-US" kern="0" baseline="-25000" dirty="0">
                <a:solidFill>
                  <a:srgbClr val="0070C0"/>
                </a:solidFill>
              </a:rPr>
              <a:t>1</a:t>
            </a:r>
            <a:r>
              <a:rPr lang="en-US" kern="0" baseline="30000" dirty="0">
                <a:solidFill>
                  <a:srgbClr val="0070C0"/>
                </a:solidFill>
              </a:rPr>
              <a:t>W</a:t>
            </a:r>
            <a:r>
              <a:rPr lang="en-US" kern="0" baseline="30000" dirty="0">
                <a:solidFill>
                  <a:srgbClr val="00B0F0"/>
                </a:solidFill>
              </a:rPr>
              <a:t> </a:t>
            </a:r>
            <a:r>
              <a:rPr lang="en-US" kern="0" dirty="0"/>
              <a:t>&lt; </a:t>
            </a:r>
            <a:r>
              <a:rPr lang="en-US" kern="0" dirty="0" err="1"/>
              <a:t>RP</a:t>
            </a:r>
            <a:r>
              <a:rPr lang="en-US" kern="0" baseline="30000" dirty="0" err="1"/>
              <a:t>aut</a:t>
            </a:r>
            <a:r>
              <a:rPr lang="en-US" kern="0" baseline="30000" dirty="0"/>
              <a:t> </a:t>
            </a:r>
            <a:r>
              <a:rPr lang="en-US" kern="0" dirty="0"/>
              <a:t>implies</a:t>
            </a:r>
            <a:endParaRPr lang="en-US" kern="0" baseline="30000" dirty="0">
              <a:solidFill>
                <a:srgbClr val="FF0000"/>
              </a:solidFill>
            </a:endParaRPr>
          </a:p>
          <a:p>
            <a:pPr marL="800100" lvl="3" indent="-342900"/>
            <a:r>
              <a:rPr lang="en-US" kern="0" dirty="0">
                <a:solidFill>
                  <a:srgbClr val="0070C0"/>
                </a:solidFill>
              </a:rPr>
              <a:t>RS</a:t>
            </a:r>
            <a:r>
              <a:rPr lang="en-US" kern="0" baseline="30000" dirty="0">
                <a:solidFill>
                  <a:srgbClr val="0070C0"/>
                </a:solidFill>
              </a:rPr>
              <a:t>1</a:t>
            </a:r>
            <a:r>
              <a:rPr lang="en-US" kern="0" baseline="30000" dirty="0">
                <a:solidFill>
                  <a:srgbClr val="FF0000"/>
                </a:solidFill>
              </a:rPr>
              <a:t> </a:t>
            </a:r>
            <a:r>
              <a:rPr lang="en-US" kern="0" dirty="0"/>
              <a:t>&lt; </a:t>
            </a:r>
            <a:r>
              <a:rPr lang="en-US" kern="0" dirty="0">
                <a:solidFill>
                  <a:srgbClr val="0070C0"/>
                </a:solidFill>
              </a:rPr>
              <a:t>RD</a:t>
            </a:r>
            <a:r>
              <a:rPr lang="en-US" kern="0" baseline="30000" dirty="0">
                <a:solidFill>
                  <a:srgbClr val="0070C0"/>
                </a:solidFill>
              </a:rPr>
              <a:t>1</a:t>
            </a:r>
          </a:p>
          <a:p>
            <a:pPr marL="800100" lvl="3" indent="-342900"/>
            <a:r>
              <a:rPr lang="en-US" kern="0" dirty="0"/>
              <a:t>Country </a:t>
            </a:r>
          </a:p>
          <a:p>
            <a:pPr marL="1257300" lvl="4" indent="-342900"/>
            <a:r>
              <a:rPr lang="en-US" kern="0" dirty="0"/>
              <a:t>Exports good F</a:t>
            </a:r>
          </a:p>
          <a:p>
            <a:pPr marL="1257300" lvl="4" indent="-342900"/>
            <a:r>
              <a:rPr lang="en-US" kern="0" dirty="0"/>
              <a:t>Imports good C</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226724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bg/>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5">
                                            <p:txEl>
                                              <p:pRg st="3" end="3"/>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5">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0"/>
                                          </p:stCondLst>
                                        </p:cTn>
                                        <p:tgtEl>
                                          <p:spTgt spid="20"/>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22"/>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23"/>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21"/>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2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10"/>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35">
                                            <p:txEl>
                                              <p:pRg st="0" end="0"/>
                                            </p:txEl>
                                          </p:spTgt>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35">
                                            <p:txEl>
                                              <p:pRg st="1" end="1"/>
                                            </p:txEl>
                                          </p:spTgt>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35">
                                            <p:txEl>
                                              <p:pRg st="2" end="2"/>
                                            </p:txEl>
                                          </p:spTgt>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35">
                                            <p:txEl>
                                              <p:pRg st="3" end="3"/>
                                            </p:txEl>
                                          </p:spTgt>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35">
                                            <p:txEl>
                                              <p:pRg st="4" end="4"/>
                                            </p:txEl>
                                          </p:spTgt>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35">
                                            <p:bg/>
                                          </p:spTgt>
                                        </p:tgtEl>
                                        <p:attrNameLst>
                                          <p:attrName>style.visibility</p:attrName>
                                        </p:attrNameLst>
                                      </p:cBhvr>
                                      <p:to>
                                        <p:strVal val="hidden"/>
                                      </p:to>
                                    </p:set>
                                  </p:childTnLst>
                                </p:cTn>
                              </p:par>
                              <p:par>
                                <p:cTn id="57" presetID="1" presetClass="entr" presetSubtype="0" fill="hold" nodeType="with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3"/>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animBg="1"/>
      <p:bldP spid="35" grpId="1" build="p" animBg="1"/>
      <p:bldP spid="21" grpId="0"/>
      <p:bldP spid="21" grpId="1"/>
      <p:bldP spid="10" grpId="0"/>
      <p:bldP spid="10" grpId="1"/>
      <p:bldP spid="25" grpId="0"/>
      <p:bldP spid="25" grpId="1"/>
      <p:bldP spid="31" grpId="0"/>
      <p:bldP spid="32" grpId="0"/>
      <p:bldP spid="33" grpId="0"/>
      <p:bldP spid="3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Freeform 59">
            <a:extLst>
              <a:ext uri="{FF2B5EF4-FFF2-40B4-BE49-F238E27FC236}">
                <a16:creationId xmlns:a16="http://schemas.microsoft.com/office/drawing/2014/main" id="{DA0D8CDB-33CC-444B-81F4-77CC1AFA5C0E}"/>
              </a:ext>
            </a:extLst>
          </p:cNvPr>
          <p:cNvSpPr/>
          <p:nvPr/>
        </p:nvSpPr>
        <p:spPr>
          <a:xfrm rot="10800000">
            <a:off x="1997528" y="1654629"/>
            <a:ext cx="2770414" cy="31223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8" name="Freeform 57">
            <a:extLst>
              <a:ext uri="{FF2B5EF4-FFF2-40B4-BE49-F238E27FC236}">
                <a16:creationId xmlns:a16="http://schemas.microsoft.com/office/drawing/2014/main" id="{887493F9-3A2D-344B-B94F-9C661669B48A}"/>
              </a:ext>
            </a:extLst>
          </p:cNvPr>
          <p:cNvSpPr/>
          <p:nvPr/>
        </p:nvSpPr>
        <p:spPr>
          <a:xfrm rot="10800000">
            <a:off x="1888672" y="1856014"/>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2" name="Freeform 41"/>
          <p:cNvSpPr/>
          <p:nvPr/>
        </p:nvSpPr>
        <p:spPr>
          <a:xfrm>
            <a:off x="1447799" y="3115734"/>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a:cxnSpLocks/>
          </p:cNvCxnSpPr>
          <p:nvPr/>
        </p:nvCxnSpPr>
        <p:spPr>
          <a:xfrm>
            <a:off x="1912496" y="2865620"/>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3303814" y="4474029"/>
            <a:ext cx="76200" cy="76200"/>
          </a:xfrm>
          <a:prstGeom prst="ellipse">
            <a:avLst/>
          </a:prstGeom>
          <a:solidFill>
            <a:srgbClr val="00B0F0"/>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cxnSpLocks/>
          </p:cNvCxnSpPr>
          <p:nvPr/>
        </p:nvCxnSpPr>
        <p:spPr>
          <a:xfrm>
            <a:off x="2509157" y="4506686"/>
            <a:ext cx="853168" cy="1"/>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cxnSpLocks/>
          </p:cNvCxnSpPr>
          <p:nvPr/>
        </p:nvCxnSpPr>
        <p:spPr>
          <a:xfrm flipV="1">
            <a:off x="2498271" y="3080657"/>
            <a:ext cx="0" cy="1426029"/>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3062515" y="4586514"/>
            <a:ext cx="685800" cy="369332"/>
          </a:xfrm>
          <a:prstGeom prst="rect">
            <a:avLst/>
          </a:prstGeom>
          <a:noFill/>
        </p:spPr>
        <p:txBody>
          <a:bodyPr wrap="square" rtlCol="0">
            <a:spAutoFit/>
          </a:bodyPr>
          <a:lstStyle/>
          <a:p>
            <a:pPr marL="0" lvl="2"/>
            <a:r>
              <a:rPr lang="en-US" dirty="0">
                <a:solidFill>
                  <a:srgbClr val="00B0F0"/>
                </a:solidFill>
              </a:rPr>
              <a:t>S</a:t>
            </a:r>
            <a:r>
              <a:rPr lang="en-US" baseline="30000" dirty="0">
                <a:solidFill>
                  <a:srgbClr val="00B0F0"/>
                </a:solidFill>
              </a:rPr>
              <a:t>0</a:t>
            </a:r>
          </a:p>
        </p:txBody>
      </p:sp>
      <p:sp>
        <p:nvSpPr>
          <p:cNvPr id="45" name="Rectangle 44"/>
          <p:cNvSpPr/>
          <p:nvPr/>
        </p:nvSpPr>
        <p:spPr>
          <a:xfrm>
            <a:off x="3614979" y="4779465"/>
            <a:ext cx="865518" cy="646331"/>
          </a:xfrm>
          <a:prstGeom prst="rect">
            <a:avLst/>
          </a:prstGeom>
        </p:spPr>
        <p:txBody>
          <a:bodyPr wrap="square">
            <a:spAutoFit/>
          </a:bodyPr>
          <a:lstStyle/>
          <a:p>
            <a:pPr marL="0" lvl="2"/>
            <a:r>
              <a:rPr lang="en-US" dirty="0">
                <a:solidFill>
                  <a:srgbClr val="00B0F0"/>
                </a:solidFill>
              </a:rPr>
              <a:t>RP</a:t>
            </a:r>
            <a:r>
              <a:rPr lang="en-US" baseline="-25000" dirty="0">
                <a:solidFill>
                  <a:srgbClr val="00B0F0"/>
                </a:solidFill>
              </a:rPr>
              <a:t>0</a:t>
            </a:r>
            <a:r>
              <a:rPr lang="en-US" baseline="30000" dirty="0">
                <a:solidFill>
                  <a:srgbClr val="00B0F0"/>
                </a:solidFill>
              </a:rPr>
              <a:t>W</a:t>
            </a:r>
          </a:p>
          <a:p>
            <a:pPr marL="0" lvl="2"/>
            <a:r>
              <a:rPr lang="en-US" dirty="0"/>
              <a:t> </a:t>
            </a:r>
          </a:p>
        </p:txBody>
      </p:sp>
      <p:sp>
        <p:nvSpPr>
          <p:cNvPr id="2" name="Title 1"/>
          <p:cNvSpPr>
            <a:spLocks noGrp="1"/>
          </p:cNvSpPr>
          <p:nvPr>
            <p:ph type="title"/>
          </p:nvPr>
        </p:nvSpPr>
        <p:spPr/>
        <p:txBody>
          <a:bodyPr/>
          <a:lstStyle/>
          <a:p>
            <a:r>
              <a:rPr lang="en-US" dirty="0"/>
              <a:t>Small-Country Trade Equilibria</a:t>
            </a:r>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37" name="Oval 36">
            <a:extLst>
              <a:ext uri="{FF2B5EF4-FFF2-40B4-BE49-F238E27FC236}">
                <a16:creationId xmlns:a16="http://schemas.microsoft.com/office/drawing/2014/main" id="{21957C4A-3E92-5D49-89B4-2A3052293DA3}"/>
              </a:ext>
            </a:extLst>
          </p:cNvPr>
          <p:cNvSpPr/>
          <p:nvPr/>
        </p:nvSpPr>
        <p:spPr>
          <a:xfrm>
            <a:off x="2791919" y="379376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006604C8-0E4A-7649-8D13-5926B3A3DAC9}"/>
              </a:ext>
            </a:extLst>
          </p:cNvPr>
          <p:cNvCxnSpPr>
            <a:cxnSpLocks/>
          </p:cNvCxnSpPr>
          <p:nvPr/>
        </p:nvCxnSpPr>
        <p:spPr>
          <a:xfrm>
            <a:off x="1909709" y="2153011"/>
            <a:ext cx="1815209" cy="2958901"/>
          </a:xfrm>
          <a:prstGeom prst="line">
            <a:avLst/>
          </a:prstGeom>
          <a:ln>
            <a:solidFill>
              <a:srgbClr val="00B0F0"/>
            </a:solidFill>
          </a:ln>
          <a:effectLst/>
        </p:spPr>
        <p:style>
          <a:lnRef idx="2">
            <a:schemeClr val="accent1"/>
          </a:lnRef>
          <a:fillRef idx="0">
            <a:schemeClr val="accent1"/>
          </a:fillRef>
          <a:effectRef idx="1">
            <a:schemeClr val="accent1"/>
          </a:effectRef>
          <a:fontRef idx="minor">
            <a:schemeClr val="tx1"/>
          </a:fontRef>
        </p:style>
      </p:cxnSp>
      <p:sp>
        <p:nvSpPr>
          <p:cNvPr id="57" name="Oval 56">
            <a:extLst>
              <a:ext uri="{FF2B5EF4-FFF2-40B4-BE49-F238E27FC236}">
                <a16:creationId xmlns:a16="http://schemas.microsoft.com/office/drawing/2014/main" id="{F7DA2B93-39CF-0A41-80E9-6B17122680D3}"/>
              </a:ext>
            </a:extLst>
          </p:cNvPr>
          <p:cNvSpPr/>
          <p:nvPr/>
        </p:nvSpPr>
        <p:spPr>
          <a:xfrm>
            <a:off x="2460171" y="3058887"/>
            <a:ext cx="76200" cy="76200"/>
          </a:xfrm>
          <a:prstGeom prst="ellipse">
            <a:avLst/>
          </a:prstGeom>
          <a:solidFill>
            <a:srgbClr val="00B0F0"/>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2CBA1E5E-5F4E-6046-BD61-AABA3F1DA2B6}"/>
              </a:ext>
            </a:extLst>
          </p:cNvPr>
          <p:cNvCxnSpPr>
            <a:cxnSpLocks/>
          </p:cNvCxnSpPr>
          <p:nvPr/>
        </p:nvCxnSpPr>
        <p:spPr>
          <a:xfrm flipV="1">
            <a:off x="1447800" y="3214914"/>
            <a:ext cx="1012371" cy="1966688"/>
          </a:xfrm>
          <a:prstGeom prst="line">
            <a:avLst/>
          </a:prstGeom>
          <a:ln>
            <a:solidFill>
              <a:srgbClr val="00B0F0"/>
            </a:solidFill>
            <a:prstDash val="dash"/>
            <a:tailEnd type="arrow"/>
          </a:ln>
          <a:effectLst/>
        </p:spPr>
        <p:style>
          <a:lnRef idx="2">
            <a:schemeClr val="accent1"/>
          </a:lnRef>
          <a:fillRef idx="0">
            <a:schemeClr val="accent1"/>
          </a:fillRef>
          <a:effectRef idx="1">
            <a:schemeClr val="accent1"/>
          </a:effectRef>
          <a:fontRef idx="minor">
            <a:schemeClr val="tx1"/>
          </a:fontRef>
        </p:style>
      </p:cxnSp>
      <p:cxnSp>
        <p:nvCxnSpPr>
          <p:cNvPr id="62" name="Straight Connector 61">
            <a:extLst>
              <a:ext uri="{FF2B5EF4-FFF2-40B4-BE49-F238E27FC236}">
                <a16:creationId xmlns:a16="http://schemas.microsoft.com/office/drawing/2014/main" id="{9B49A99C-F091-5946-AE10-AEA49022060B}"/>
              </a:ext>
            </a:extLst>
          </p:cNvPr>
          <p:cNvCxnSpPr>
            <a:cxnSpLocks/>
          </p:cNvCxnSpPr>
          <p:nvPr/>
        </p:nvCxnSpPr>
        <p:spPr>
          <a:xfrm flipV="1">
            <a:off x="1458686" y="4572000"/>
            <a:ext cx="1792514" cy="602344"/>
          </a:xfrm>
          <a:prstGeom prst="line">
            <a:avLst/>
          </a:prstGeom>
          <a:ln>
            <a:solidFill>
              <a:srgbClr val="00B0F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63" name="Rectangle 62">
            <a:extLst>
              <a:ext uri="{FF2B5EF4-FFF2-40B4-BE49-F238E27FC236}">
                <a16:creationId xmlns:a16="http://schemas.microsoft.com/office/drawing/2014/main" id="{BBA4271D-E512-5244-B0F8-1F2023282AF4}"/>
              </a:ext>
            </a:extLst>
          </p:cNvPr>
          <p:cNvSpPr/>
          <p:nvPr/>
        </p:nvSpPr>
        <p:spPr>
          <a:xfrm>
            <a:off x="1527629" y="3722914"/>
            <a:ext cx="603050" cy="369332"/>
          </a:xfrm>
          <a:prstGeom prst="rect">
            <a:avLst/>
          </a:prstGeom>
        </p:spPr>
        <p:txBody>
          <a:bodyPr wrap="none">
            <a:spAutoFit/>
          </a:bodyPr>
          <a:lstStyle/>
          <a:p>
            <a:pPr marL="0" lvl="2"/>
            <a:r>
              <a:rPr lang="en-US" dirty="0">
                <a:solidFill>
                  <a:srgbClr val="00B0F0"/>
                </a:solidFill>
              </a:rPr>
              <a:t>RD</a:t>
            </a:r>
            <a:r>
              <a:rPr lang="en-US" baseline="30000" dirty="0">
                <a:solidFill>
                  <a:srgbClr val="00B0F0"/>
                </a:solidFill>
              </a:rPr>
              <a:t>0</a:t>
            </a:r>
          </a:p>
        </p:txBody>
      </p:sp>
      <p:sp>
        <p:nvSpPr>
          <p:cNvPr id="64" name="Rectangle 63">
            <a:extLst>
              <a:ext uri="{FF2B5EF4-FFF2-40B4-BE49-F238E27FC236}">
                <a16:creationId xmlns:a16="http://schemas.microsoft.com/office/drawing/2014/main" id="{C55E7F57-1A6E-8043-A3A7-4D43CC5A4357}"/>
              </a:ext>
            </a:extLst>
          </p:cNvPr>
          <p:cNvSpPr/>
          <p:nvPr/>
        </p:nvSpPr>
        <p:spPr>
          <a:xfrm>
            <a:off x="2318658" y="4818743"/>
            <a:ext cx="590226" cy="369332"/>
          </a:xfrm>
          <a:prstGeom prst="rect">
            <a:avLst/>
          </a:prstGeom>
        </p:spPr>
        <p:txBody>
          <a:bodyPr wrap="none">
            <a:spAutoFit/>
          </a:bodyPr>
          <a:lstStyle/>
          <a:p>
            <a:pPr marL="0" lvl="2"/>
            <a:r>
              <a:rPr lang="en-US" dirty="0">
                <a:solidFill>
                  <a:srgbClr val="00B0F0"/>
                </a:solidFill>
              </a:rPr>
              <a:t>RS</a:t>
            </a:r>
            <a:r>
              <a:rPr lang="en-US" baseline="30000" dirty="0">
                <a:solidFill>
                  <a:srgbClr val="00B0F0"/>
                </a:solidFill>
              </a:rPr>
              <a:t>0</a:t>
            </a:r>
          </a:p>
        </p:txBody>
      </p:sp>
      <p:sp>
        <p:nvSpPr>
          <p:cNvPr id="65" name="TextBox 64">
            <a:extLst>
              <a:ext uri="{FF2B5EF4-FFF2-40B4-BE49-F238E27FC236}">
                <a16:creationId xmlns:a16="http://schemas.microsoft.com/office/drawing/2014/main" id="{C91E4C11-2445-4A41-AA49-E5DDE3DD3FFC}"/>
              </a:ext>
            </a:extLst>
          </p:cNvPr>
          <p:cNvSpPr txBox="1"/>
          <p:nvPr/>
        </p:nvSpPr>
        <p:spPr>
          <a:xfrm>
            <a:off x="2423886" y="2743200"/>
            <a:ext cx="685800" cy="369332"/>
          </a:xfrm>
          <a:prstGeom prst="rect">
            <a:avLst/>
          </a:prstGeom>
          <a:noFill/>
        </p:spPr>
        <p:txBody>
          <a:bodyPr wrap="square" rtlCol="0">
            <a:spAutoFit/>
          </a:bodyPr>
          <a:lstStyle/>
          <a:p>
            <a:pPr marL="0" lvl="2"/>
            <a:r>
              <a:rPr lang="en-US" dirty="0">
                <a:solidFill>
                  <a:srgbClr val="00B0F0"/>
                </a:solidFill>
              </a:rPr>
              <a:t>D</a:t>
            </a:r>
            <a:r>
              <a:rPr lang="en-US" baseline="30000" dirty="0">
                <a:solidFill>
                  <a:srgbClr val="00B0F0"/>
                </a:solidFill>
              </a:rPr>
              <a:t>0</a:t>
            </a:r>
          </a:p>
        </p:txBody>
      </p:sp>
      <p:grpSp>
        <p:nvGrpSpPr>
          <p:cNvPr id="31" name="Group 30">
            <a:extLst>
              <a:ext uri="{FF2B5EF4-FFF2-40B4-BE49-F238E27FC236}">
                <a16:creationId xmlns:a16="http://schemas.microsoft.com/office/drawing/2014/main" id="{D5D55CA5-499A-F24A-A41C-C8D23A6BDC9C}"/>
              </a:ext>
            </a:extLst>
          </p:cNvPr>
          <p:cNvGrpSpPr/>
          <p:nvPr/>
        </p:nvGrpSpPr>
        <p:grpSpPr>
          <a:xfrm>
            <a:off x="2487272" y="3068163"/>
            <a:ext cx="864121" cy="1445046"/>
            <a:chOff x="2493368" y="3062067"/>
            <a:chExt cx="864121" cy="1445046"/>
          </a:xfrm>
        </p:grpSpPr>
        <p:cxnSp>
          <p:nvCxnSpPr>
            <p:cNvPr id="66" name="Straight Connector 65">
              <a:extLst>
                <a:ext uri="{FF2B5EF4-FFF2-40B4-BE49-F238E27FC236}">
                  <a16:creationId xmlns:a16="http://schemas.microsoft.com/office/drawing/2014/main" id="{F221A934-76BA-8340-997A-1FD5EFE8942E}"/>
                </a:ext>
              </a:extLst>
            </p:cNvPr>
            <p:cNvCxnSpPr>
              <a:cxnSpLocks/>
            </p:cNvCxnSpPr>
            <p:nvPr/>
          </p:nvCxnSpPr>
          <p:spPr>
            <a:xfrm flipV="1">
              <a:off x="2493368" y="3072770"/>
              <a:ext cx="0" cy="1426029"/>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67" name="Straight Connector 66">
              <a:extLst>
                <a:ext uri="{FF2B5EF4-FFF2-40B4-BE49-F238E27FC236}">
                  <a16:creationId xmlns:a16="http://schemas.microsoft.com/office/drawing/2014/main" id="{9D91D501-31CF-F44F-BA8D-53DE5A302C9B}"/>
                </a:ext>
              </a:extLst>
            </p:cNvPr>
            <p:cNvCxnSpPr>
              <a:cxnSpLocks/>
            </p:cNvCxnSpPr>
            <p:nvPr/>
          </p:nvCxnSpPr>
          <p:spPr>
            <a:xfrm>
              <a:off x="2495942" y="4507112"/>
              <a:ext cx="853168" cy="1"/>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68" name="Straight Connector 67">
              <a:extLst>
                <a:ext uri="{FF2B5EF4-FFF2-40B4-BE49-F238E27FC236}">
                  <a16:creationId xmlns:a16="http://schemas.microsoft.com/office/drawing/2014/main" id="{69596BA9-09E4-494D-A129-01416DEF51AD}"/>
                </a:ext>
              </a:extLst>
            </p:cNvPr>
            <p:cNvCxnSpPr>
              <a:cxnSpLocks/>
            </p:cNvCxnSpPr>
            <p:nvPr/>
          </p:nvCxnSpPr>
          <p:spPr>
            <a:xfrm flipH="1" flipV="1">
              <a:off x="2504049" y="3062067"/>
              <a:ext cx="853440" cy="1444283"/>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69" name="TextBox 68">
            <a:extLst>
              <a:ext uri="{FF2B5EF4-FFF2-40B4-BE49-F238E27FC236}">
                <a16:creationId xmlns:a16="http://schemas.microsoft.com/office/drawing/2014/main" id="{07D90F73-5A6C-C145-B6FD-3ED1229DAC78}"/>
              </a:ext>
            </a:extLst>
          </p:cNvPr>
          <p:cNvSpPr txBox="1"/>
          <p:nvPr/>
        </p:nvSpPr>
        <p:spPr>
          <a:xfrm>
            <a:off x="3090334" y="1297517"/>
            <a:ext cx="1305983" cy="646331"/>
          </a:xfrm>
          <a:prstGeom prst="rect">
            <a:avLst/>
          </a:prstGeom>
          <a:noFill/>
        </p:spPr>
        <p:txBody>
          <a:bodyPr wrap="square" rtlCol="0">
            <a:spAutoFit/>
          </a:bodyPr>
          <a:lstStyle/>
          <a:p>
            <a:pPr algn="ctr"/>
            <a:r>
              <a:rPr lang="en-US" dirty="0">
                <a:solidFill>
                  <a:srgbClr val="008000"/>
                </a:solidFill>
              </a:rPr>
              <a:t>Trade Triangle</a:t>
            </a:r>
          </a:p>
        </p:txBody>
      </p:sp>
      <p:cxnSp>
        <p:nvCxnSpPr>
          <p:cNvPr id="70" name="Curved Connector 69">
            <a:extLst>
              <a:ext uri="{FF2B5EF4-FFF2-40B4-BE49-F238E27FC236}">
                <a16:creationId xmlns:a16="http://schemas.microsoft.com/office/drawing/2014/main" id="{DFB1D975-93AA-EC43-80E7-3E4C4ECD1E06}"/>
              </a:ext>
            </a:extLst>
          </p:cNvPr>
          <p:cNvCxnSpPr>
            <a:cxnSpLocks/>
            <a:stCxn id="69" idx="2"/>
          </p:cNvCxnSpPr>
          <p:nvPr/>
        </p:nvCxnSpPr>
        <p:spPr>
          <a:xfrm rot="5400000">
            <a:off x="2426246" y="2556224"/>
            <a:ext cx="1929457" cy="704704"/>
          </a:xfrm>
          <a:prstGeom prst="curvedConnector3">
            <a:avLst>
              <a:gd name="adj1" fmla="val 50000"/>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71" name="Freeform 70">
            <a:extLst>
              <a:ext uri="{FF2B5EF4-FFF2-40B4-BE49-F238E27FC236}">
                <a16:creationId xmlns:a16="http://schemas.microsoft.com/office/drawing/2014/main" id="{DD4AFEA4-7808-BF4D-865F-F720B6A7FF99}"/>
              </a:ext>
            </a:extLst>
          </p:cNvPr>
          <p:cNvSpPr/>
          <p:nvPr/>
        </p:nvSpPr>
        <p:spPr>
          <a:xfrm rot="10800000">
            <a:off x="5715000" y="1295400"/>
            <a:ext cx="2971800" cy="33509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2" name="Freeform 71">
            <a:extLst>
              <a:ext uri="{FF2B5EF4-FFF2-40B4-BE49-F238E27FC236}">
                <a16:creationId xmlns:a16="http://schemas.microsoft.com/office/drawing/2014/main" id="{93CD11FE-9707-2640-86FF-92CDD7502DA4}"/>
              </a:ext>
            </a:extLst>
          </p:cNvPr>
          <p:cNvSpPr/>
          <p:nvPr/>
        </p:nvSpPr>
        <p:spPr>
          <a:xfrm rot="10800000">
            <a:off x="5546273" y="186448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3" name="Freeform 72">
            <a:extLst>
              <a:ext uri="{FF2B5EF4-FFF2-40B4-BE49-F238E27FC236}">
                <a16:creationId xmlns:a16="http://schemas.microsoft.com/office/drawing/2014/main" id="{2D30244D-C604-D441-B673-4DF074F60A3A}"/>
              </a:ext>
            </a:extLst>
          </p:cNvPr>
          <p:cNvSpPr/>
          <p:nvPr/>
        </p:nvSpPr>
        <p:spPr>
          <a:xfrm>
            <a:off x="5105400" y="3124200"/>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1004B4F1-04FE-2E4F-BBFB-C76F45DD30FF}"/>
              </a:ext>
            </a:extLst>
          </p:cNvPr>
          <p:cNvCxnSpPr/>
          <p:nvPr/>
        </p:nvCxnSpPr>
        <p:spPr>
          <a:xfrm flipV="1">
            <a:off x="5105401" y="5190066"/>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a:extLst>
              <a:ext uri="{FF2B5EF4-FFF2-40B4-BE49-F238E27FC236}">
                <a16:creationId xmlns:a16="http://schemas.microsoft.com/office/drawing/2014/main" id="{FEA28608-CD44-F44C-BA94-65A7B1766261}"/>
              </a:ext>
            </a:extLst>
          </p:cNvPr>
          <p:cNvCxnSpPr/>
          <p:nvPr/>
        </p:nvCxnSpPr>
        <p:spPr>
          <a:xfrm flipV="1">
            <a:off x="5105401" y="1837266"/>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TextBox 75">
            <a:extLst>
              <a:ext uri="{FF2B5EF4-FFF2-40B4-BE49-F238E27FC236}">
                <a16:creationId xmlns:a16="http://schemas.microsoft.com/office/drawing/2014/main" id="{08EF3C27-E440-074C-8E3C-C84E259A29DA}"/>
              </a:ext>
            </a:extLst>
          </p:cNvPr>
          <p:cNvSpPr txBox="1"/>
          <p:nvPr/>
        </p:nvSpPr>
        <p:spPr>
          <a:xfrm>
            <a:off x="8001001" y="5190066"/>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77" name="TextBox 76">
            <a:extLst>
              <a:ext uri="{FF2B5EF4-FFF2-40B4-BE49-F238E27FC236}">
                <a16:creationId xmlns:a16="http://schemas.microsoft.com/office/drawing/2014/main" id="{9730BBF4-C44B-1F49-835A-17796830A1DF}"/>
              </a:ext>
            </a:extLst>
          </p:cNvPr>
          <p:cNvSpPr txBox="1"/>
          <p:nvPr/>
        </p:nvSpPr>
        <p:spPr>
          <a:xfrm>
            <a:off x="4597401" y="1608666"/>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78" name="Straight Connector 77">
            <a:extLst>
              <a:ext uri="{FF2B5EF4-FFF2-40B4-BE49-F238E27FC236}">
                <a16:creationId xmlns:a16="http://schemas.microsoft.com/office/drawing/2014/main" id="{C4E86D8A-6F07-134F-9781-278B3DFCDAC8}"/>
              </a:ext>
            </a:extLst>
          </p:cNvPr>
          <p:cNvCxnSpPr>
            <a:cxnSpLocks/>
          </p:cNvCxnSpPr>
          <p:nvPr/>
        </p:nvCxnSpPr>
        <p:spPr>
          <a:xfrm>
            <a:off x="5570097" y="2874086"/>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9" name="Oval 78">
            <a:extLst>
              <a:ext uri="{FF2B5EF4-FFF2-40B4-BE49-F238E27FC236}">
                <a16:creationId xmlns:a16="http://schemas.microsoft.com/office/drawing/2014/main" id="{46959C36-A383-0741-8983-31CDDD9AFC3D}"/>
              </a:ext>
            </a:extLst>
          </p:cNvPr>
          <p:cNvSpPr/>
          <p:nvPr/>
        </p:nvSpPr>
        <p:spPr>
          <a:xfrm>
            <a:off x="5715000" y="3276600"/>
            <a:ext cx="76200" cy="76200"/>
          </a:xfrm>
          <a:prstGeom prst="ellipse">
            <a:avLst/>
          </a:prstGeom>
          <a:solidFill>
            <a:srgbClr val="0070C0"/>
          </a:solidFill>
          <a:ln>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178C7BB3-D3F6-3847-807A-FD5975EF962A}"/>
              </a:ext>
            </a:extLst>
          </p:cNvPr>
          <p:cNvCxnSpPr>
            <a:cxnSpLocks/>
          </p:cNvCxnSpPr>
          <p:nvPr/>
        </p:nvCxnSpPr>
        <p:spPr>
          <a:xfrm>
            <a:off x="5743903" y="4372305"/>
            <a:ext cx="2185354" cy="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C71FA6DB-8AFB-AB41-B420-3D0F2DA4750E}"/>
              </a:ext>
            </a:extLst>
          </p:cNvPr>
          <p:cNvCxnSpPr>
            <a:cxnSpLocks/>
          </p:cNvCxnSpPr>
          <p:nvPr/>
        </p:nvCxnSpPr>
        <p:spPr>
          <a:xfrm flipV="1">
            <a:off x="5746531" y="3302878"/>
            <a:ext cx="0" cy="1069425"/>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sp>
        <p:nvSpPr>
          <p:cNvPr id="82" name="TextBox 81">
            <a:extLst>
              <a:ext uri="{FF2B5EF4-FFF2-40B4-BE49-F238E27FC236}">
                <a16:creationId xmlns:a16="http://schemas.microsoft.com/office/drawing/2014/main" id="{18CDA0BE-12AB-A74E-9BEA-E5EF6C02FA02}"/>
              </a:ext>
            </a:extLst>
          </p:cNvPr>
          <p:cNvSpPr txBox="1"/>
          <p:nvPr/>
        </p:nvSpPr>
        <p:spPr>
          <a:xfrm>
            <a:off x="5356225" y="3245908"/>
            <a:ext cx="685800" cy="369332"/>
          </a:xfrm>
          <a:prstGeom prst="rect">
            <a:avLst/>
          </a:prstGeom>
          <a:noFill/>
        </p:spPr>
        <p:txBody>
          <a:bodyPr wrap="square" rtlCol="0">
            <a:spAutoFit/>
          </a:bodyPr>
          <a:lstStyle/>
          <a:p>
            <a:pPr marL="0" lvl="2"/>
            <a:r>
              <a:rPr lang="en-US" dirty="0">
                <a:solidFill>
                  <a:srgbClr val="0070C0"/>
                </a:solidFill>
              </a:rPr>
              <a:t>S</a:t>
            </a:r>
            <a:r>
              <a:rPr lang="en-US" baseline="30000" dirty="0">
                <a:solidFill>
                  <a:srgbClr val="0070C0"/>
                </a:solidFill>
              </a:rPr>
              <a:t>1</a:t>
            </a:r>
          </a:p>
        </p:txBody>
      </p:sp>
      <p:sp>
        <p:nvSpPr>
          <p:cNvPr id="83" name="Rectangle 82">
            <a:extLst>
              <a:ext uri="{FF2B5EF4-FFF2-40B4-BE49-F238E27FC236}">
                <a16:creationId xmlns:a16="http://schemas.microsoft.com/office/drawing/2014/main" id="{5EA33ED8-C4C7-7344-9B81-2ECA4FB7751C}"/>
              </a:ext>
            </a:extLst>
          </p:cNvPr>
          <p:cNvSpPr/>
          <p:nvPr/>
        </p:nvSpPr>
        <p:spPr>
          <a:xfrm>
            <a:off x="5107449" y="2764689"/>
            <a:ext cx="865518" cy="646331"/>
          </a:xfrm>
          <a:prstGeom prst="rect">
            <a:avLst/>
          </a:prstGeom>
        </p:spPr>
        <p:txBody>
          <a:bodyPr wrap="square">
            <a:spAutoFit/>
          </a:bodyPr>
          <a:lstStyle/>
          <a:p>
            <a:pPr marL="0" lvl="2"/>
            <a:r>
              <a:rPr lang="en-US" dirty="0">
                <a:solidFill>
                  <a:srgbClr val="0070C0"/>
                </a:solidFill>
              </a:rPr>
              <a:t>RP</a:t>
            </a:r>
            <a:r>
              <a:rPr lang="en-US" baseline="-25000" dirty="0">
                <a:solidFill>
                  <a:srgbClr val="0070C0"/>
                </a:solidFill>
              </a:rPr>
              <a:t>1</a:t>
            </a:r>
            <a:r>
              <a:rPr lang="en-US" baseline="30000" dirty="0">
                <a:solidFill>
                  <a:srgbClr val="0070C0"/>
                </a:solidFill>
              </a:rPr>
              <a:t>W</a:t>
            </a:r>
          </a:p>
          <a:p>
            <a:pPr marL="0" lvl="2"/>
            <a:r>
              <a:rPr lang="en-US" dirty="0">
                <a:solidFill>
                  <a:srgbClr val="0070C0"/>
                </a:solidFill>
              </a:rPr>
              <a:t> </a:t>
            </a:r>
          </a:p>
        </p:txBody>
      </p:sp>
      <p:sp>
        <p:nvSpPr>
          <p:cNvPr id="84" name="Oval 83">
            <a:extLst>
              <a:ext uri="{FF2B5EF4-FFF2-40B4-BE49-F238E27FC236}">
                <a16:creationId xmlns:a16="http://schemas.microsoft.com/office/drawing/2014/main" id="{C1731E2F-8E89-A345-9D14-E1E9CB021693}"/>
              </a:ext>
            </a:extLst>
          </p:cNvPr>
          <p:cNvSpPr/>
          <p:nvPr/>
        </p:nvSpPr>
        <p:spPr>
          <a:xfrm>
            <a:off x="6449520" y="3802226"/>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DE0CC0BF-4DC5-6A48-AC6E-C976D797B8DD}"/>
              </a:ext>
            </a:extLst>
          </p:cNvPr>
          <p:cNvCxnSpPr>
            <a:cxnSpLocks/>
          </p:cNvCxnSpPr>
          <p:nvPr/>
        </p:nvCxnSpPr>
        <p:spPr>
          <a:xfrm>
            <a:off x="5181600" y="3048000"/>
            <a:ext cx="3124200" cy="1524000"/>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p:sp>
        <p:nvSpPr>
          <p:cNvPr id="86" name="Oval 85">
            <a:extLst>
              <a:ext uri="{FF2B5EF4-FFF2-40B4-BE49-F238E27FC236}">
                <a16:creationId xmlns:a16="http://schemas.microsoft.com/office/drawing/2014/main" id="{B18C12F5-51BC-794A-89C3-109B6A311819}"/>
              </a:ext>
            </a:extLst>
          </p:cNvPr>
          <p:cNvSpPr/>
          <p:nvPr/>
        </p:nvSpPr>
        <p:spPr>
          <a:xfrm>
            <a:off x="7924800" y="4343400"/>
            <a:ext cx="76200" cy="76200"/>
          </a:xfrm>
          <a:prstGeom prst="ellipse">
            <a:avLst/>
          </a:prstGeom>
          <a:solidFill>
            <a:srgbClr val="0070C0"/>
          </a:solidFill>
          <a:ln>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4E2D8F75-D20C-EC49-8065-8152DDB7885D}"/>
              </a:ext>
            </a:extLst>
          </p:cNvPr>
          <p:cNvCxnSpPr>
            <a:cxnSpLocks/>
          </p:cNvCxnSpPr>
          <p:nvPr/>
        </p:nvCxnSpPr>
        <p:spPr>
          <a:xfrm flipV="1">
            <a:off x="5105401" y="4430110"/>
            <a:ext cx="2730061" cy="759958"/>
          </a:xfrm>
          <a:prstGeom prst="line">
            <a:avLst/>
          </a:prstGeom>
          <a:ln>
            <a:solidFill>
              <a:srgbClr val="0070C0"/>
            </a:solidFill>
            <a:prstDash val="dash"/>
            <a:tailEnd type="arrow"/>
          </a:ln>
          <a:effectLst/>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5625C739-B0E2-8043-AAEC-508FE71AB95D}"/>
              </a:ext>
            </a:extLst>
          </p:cNvPr>
          <p:cNvCxnSpPr>
            <a:cxnSpLocks/>
          </p:cNvCxnSpPr>
          <p:nvPr/>
        </p:nvCxnSpPr>
        <p:spPr>
          <a:xfrm flipV="1">
            <a:off x="5116287" y="3484179"/>
            <a:ext cx="569810" cy="1698631"/>
          </a:xfrm>
          <a:prstGeom prst="line">
            <a:avLst/>
          </a:prstGeom>
          <a:ln>
            <a:solidFill>
              <a:srgbClr val="0070C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89" name="Rectangle 88">
            <a:extLst>
              <a:ext uri="{FF2B5EF4-FFF2-40B4-BE49-F238E27FC236}">
                <a16:creationId xmlns:a16="http://schemas.microsoft.com/office/drawing/2014/main" id="{93E29379-5D77-AC4A-BB5C-36DD2923D5E3}"/>
              </a:ext>
            </a:extLst>
          </p:cNvPr>
          <p:cNvSpPr/>
          <p:nvPr/>
        </p:nvSpPr>
        <p:spPr>
          <a:xfrm>
            <a:off x="5943600" y="4876800"/>
            <a:ext cx="603050" cy="369332"/>
          </a:xfrm>
          <a:prstGeom prst="rect">
            <a:avLst/>
          </a:prstGeom>
        </p:spPr>
        <p:txBody>
          <a:bodyPr wrap="none">
            <a:spAutoFit/>
          </a:bodyPr>
          <a:lstStyle/>
          <a:p>
            <a:pPr marL="0" lvl="2"/>
            <a:r>
              <a:rPr lang="en-US" dirty="0">
                <a:solidFill>
                  <a:srgbClr val="0070C0"/>
                </a:solidFill>
              </a:rPr>
              <a:t>RD</a:t>
            </a:r>
            <a:r>
              <a:rPr lang="en-US" baseline="30000" dirty="0">
                <a:solidFill>
                  <a:srgbClr val="0070C0"/>
                </a:solidFill>
              </a:rPr>
              <a:t>1</a:t>
            </a:r>
          </a:p>
        </p:txBody>
      </p:sp>
      <p:sp>
        <p:nvSpPr>
          <p:cNvPr id="90" name="Rectangle 89">
            <a:extLst>
              <a:ext uri="{FF2B5EF4-FFF2-40B4-BE49-F238E27FC236}">
                <a16:creationId xmlns:a16="http://schemas.microsoft.com/office/drawing/2014/main" id="{4B47A49C-2DF1-854B-90A6-F3BAF0B66296}"/>
              </a:ext>
            </a:extLst>
          </p:cNvPr>
          <p:cNvSpPr/>
          <p:nvPr/>
        </p:nvSpPr>
        <p:spPr>
          <a:xfrm>
            <a:off x="5257800" y="4572000"/>
            <a:ext cx="590226" cy="369332"/>
          </a:xfrm>
          <a:prstGeom prst="rect">
            <a:avLst/>
          </a:prstGeom>
        </p:spPr>
        <p:txBody>
          <a:bodyPr wrap="none">
            <a:spAutoFit/>
          </a:bodyPr>
          <a:lstStyle/>
          <a:p>
            <a:pPr marL="0" lvl="2"/>
            <a:r>
              <a:rPr lang="en-US" dirty="0">
                <a:solidFill>
                  <a:srgbClr val="0070C0"/>
                </a:solidFill>
              </a:rPr>
              <a:t>RS</a:t>
            </a:r>
            <a:r>
              <a:rPr lang="en-US" baseline="30000" dirty="0">
                <a:solidFill>
                  <a:srgbClr val="0070C0"/>
                </a:solidFill>
              </a:rPr>
              <a:t>1</a:t>
            </a:r>
          </a:p>
        </p:txBody>
      </p:sp>
      <p:sp>
        <p:nvSpPr>
          <p:cNvPr id="91" name="TextBox 90">
            <a:extLst>
              <a:ext uri="{FF2B5EF4-FFF2-40B4-BE49-F238E27FC236}">
                <a16:creationId xmlns:a16="http://schemas.microsoft.com/office/drawing/2014/main" id="{CE393281-D035-4A46-87C5-C66ADACE01CA}"/>
              </a:ext>
            </a:extLst>
          </p:cNvPr>
          <p:cNvSpPr txBox="1"/>
          <p:nvPr/>
        </p:nvSpPr>
        <p:spPr>
          <a:xfrm>
            <a:off x="7933267" y="4068234"/>
            <a:ext cx="685800" cy="369332"/>
          </a:xfrm>
          <a:prstGeom prst="rect">
            <a:avLst/>
          </a:prstGeom>
          <a:noFill/>
        </p:spPr>
        <p:txBody>
          <a:bodyPr wrap="square" rtlCol="0">
            <a:spAutoFit/>
          </a:bodyPr>
          <a:lstStyle/>
          <a:p>
            <a:pPr marL="0" lvl="2"/>
            <a:r>
              <a:rPr lang="en-US" dirty="0">
                <a:solidFill>
                  <a:srgbClr val="0070C0"/>
                </a:solidFill>
              </a:rPr>
              <a:t>D</a:t>
            </a:r>
            <a:r>
              <a:rPr lang="en-US" baseline="30000" dirty="0">
                <a:solidFill>
                  <a:srgbClr val="0070C0"/>
                </a:solidFill>
              </a:rPr>
              <a:t>1</a:t>
            </a:r>
          </a:p>
        </p:txBody>
      </p:sp>
      <p:grpSp>
        <p:nvGrpSpPr>
          <p:cNvPr id="92" name="Group 91">
            <a:extLst>
              <a:ext uri="{FF2B5EF4-FFF2-40B4-BE49-F238E27FC236}">
                <a16:creationId xmlns:a16="http://schemas.microsoft.com/office/drawing/2014/main" id="{61AB5D12-2CCD-3749-AAEC-81C4E5A38183}"/>
              </a:ext>
            </a:extLst>
          </p:cNvPr>
          <p:cNvGrpSpPr/>
          <p:nvPr/>
        </p:nvGrpSpPr>
        <p:grpSpPr>
          <a:xfrm>
            <a:off x="5748831" y="3347982"/>
            <a:ext cx="2225565" cy="1040397"/>
            <a:chOff x="2493368" y="3062067"/>
            <a:chExt cx="864121" cy="1445046"/>
          </a:xfrm>
        </p:grpSpPr>
        <p:cxnSp>
          <p:nvCxnSpPr>
            <p:cNvPr id="93" name="Straight Connector 92">
              <a:extLst>
                <a:ext uri="{FF2B5EF4-FFF2-40B4-BE49-F238E27FC236}">
                  <a16:creationId xmlns:a16="http://schemas.microsoft.com/office/drawing/2014/main" id="{59386F20-EECB-694D-BFEE-9E288FA8DA2F}"/>
                </a:ext>
              </a:extLst>
            </p:cNvPr>
            <p:cNvCxnSpPr>
              <a:cxnSpLocks/>
            </p:cNvCxnSpPr>
            <p:nvPr/>
          </p:nvCxnSpPr>
          <p:spPr>
            <a:xfrm flipV="1">
              <a:off x="2493368" y="3072770"/>
              <a:ext cx="0" cy="1426029"/>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DF71234C-F259-5946-8FDD-CF1316046732}"/>
                </a:ext>
              </a:extLst>
            </p:cNvPr>
            <p:cNvCxnSpPr>
              <a:cxnSpLocks/>
            </p:cNvCxnSpPr>
            <p:nvPr/>
          </p:nvCxnSpPr>
          <p:spPr>
            <a:xfrm>
              <a:off x="2495942" y="4507112"/>
              <a:ext cx="853168" cy="1"/>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5" name="Straight Connector 94">
              <a:extLst>
                <a:ext uri="{FF2B5EF4-FFF2-40B4-BE49-F238E27FC236}">
                  <a16:creationId xmlns:a16="http://schemas.microsoft.com/office/drawing/2014/main" id="{E5405A90-E6D9-D04B-9DBB-A99451679E32}"/>
                </a:ext>
              </a:extLst>
            </p:cNvPr>
            <p:cNvCxnSpPr>
              <a:cxnSpLocks/>
            </p:cNvCxnSpPr>
            <p:nvPr/>
          </p:nvCxnSpPr>
          <p:spPr>
            <a:xfrm flipH="1" flipV="1">
              <a:off x="2504049" y="3062067"/>
              <a:ext cx="853440" cy="1444283"/>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96" name="TextBox 95">
            <a:extLst>
              <a:ext uri="{FF2B5EF4-FFF2-40B4-BE49-F238E27FC236}">
                <a16:creationId xmlns:a16="http://schemas.microsoft.com/office/drawing/2014/main" id="{FA6E6C88-2473-064F-ABCB-83E9C6E48F39}"/>
              </a:ext>
            </a:extLst>
          </p:cNvPr>
          <p:cNvSpPr txBox="1"/>
          <p:nvPr/>
        </p:nvSpPr>
        <p:spPr>
          <a:xfrm>
            <a:off x="6747935" y="1305983"/>
            <a:ext cx="1305983" cy="646331"/>
          </a:xfrm>
          <a:prstGeom prst="rect">
            <a:avLst/>
          </a:prstGeom>
          <a:noFill/>
        </p:spPr>
        <p:txBody>
          <a:bodyPr wrap="square" rtlCol="0">
            <a:spAutoFit/>
          </a:bodyPr>
          <a:lstStyle/>
          <a:p>
            <a:pPr algn="ctr"/>
            <a:r>
              <a:rPr lang="en-US" dirty="0">
                <a:solidFill>
                  <a:srgbClr val="008000"/>
                </a:solidFill>
              </a:rPr>
              <a:t>Trade Triangle</a:t>
            </a:r>
          </a:p>
        </p:txBody>
      </p:sp>
      <p:cxnSp>
        <p:nvCxnSpPr>
          <p:cNvPr id="97" name="Curved Connector 96">
            <a:extLst>
              <a:ext uri="{FF2B5EF4-FFF2-40B4-BE49-F238E27FC236}">
                <a16:creationId xmlns:a16="http://schemas.microsoft.com/office/drawing/2014/main" id="{10067550-3EE7-764E-8181-8D1635C9BE8B}"/>
              </a:ext>
            </a:extLst>
          </p:cNvPr>
          <p:cNvCxnSpPr>
            <a:cxnSpLocks/>
            <a:stCxn id="96" idx="2"/>
          </p:cNvCxnSpPr>
          <p:nvPr/>
        </p:nvCxnSpPr>
        <p:spPr>
          <a:xfrm rot="5400000">
            <a:off x="6150696" y="2407371"/>
            <a:ext cx="1705289" cy="795175"/>
          </a:xfrm>
          <a:prstGeom prst="curvedConnector3">
            <a:avLst>
              <a:gd name="adj1" fmla="val 50000"/>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27906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8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8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9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7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91"/>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8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89"/>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8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8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8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92"/>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96"/>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36" grpId="0" animBg="1"/>
      <p:bldP spid="56" grpId="0"/>
      <p:bldP spid="45" grpId="0"/>
      <p:bldP spid="57" grpId="0" animBg="1"/>
      <p:bldP spid="63" grpId="0"/>
      <p:bldP spid="64" grpId="0"/>
      <p:bldP spid="65" grpId="0"/>
      <p:bldP spid="69" grpId="0"/>
      <p:bldP spid="71" grpId="0" animBg="1"/>
      <p:bldP spid="79" grpId="0" animBg="1"/>
      <p:bldP spid="82" grpId="0"/>
      <p:bldP spid="83" grpId="0"/>
      <p:bldP spid="86" grpId="0" animBg="1"/>
      <p:bldP spid="89" grpId="0"/>
      <p:bldP spid="90" grpId="0"/>
      <p:bldP spid="91" grpId="0"/>
      <p:bldP spid="9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9514288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br>
              <a:rPr lang="en-US" dirty="0"/>
            </a:br>
            <a:r>
              <a:rPr lang="en-US" dirty="0"/>
              <a:t>(Not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Looking at the figures, where can you see the “gains from trade”?</a:t>
            </a:r>
          </a:p>
          <a:p>
            <a:r>
              <a:rPr lang="en-US" sz="2800" dirty="0"/>
              <a:t>Suppose that you knew that events in other countries were going to “worsen” your country’s terms of trade.  </a:t>
            </a:r>
          </a:p>
          <a:p>
            <a:pPr lvl="1"/>
            <a:r>
              <a:rPr lang="en-US" sz="2400" dirty="0"/>
              <a:t>How will that hurt your country?</a:t>
            </a:r>
          </a:p>
          <a:p>
            <a:pPr lvl="1"/>
            <a:r>
              <a:rPr lang="en-US" sz="2400" dirty="0"/>
              <a:t>Would your country therefore be better off if it did not trade at all? </a:t>
            </a:r>
            <a:endParaRPr lang="en-US" sz="2000" baseline="30000" dirty="0"/>
          </a:p>
          <a:p>
            <a:endParaRPr lang="en-US" sz="2800" baseline="30000" dirty="0"/>
          </a:p>
          <a:p>
            <a:endParaRPr lang="en-US" sz="2800" dirty="0"/>
          </a:p>
          <a:p>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27681253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t>International equilibrium</a:t>
            </a:r>
          </a:p>
          <a:p>
            <a:pPr lvl="1"/>
            <a:r>
              <a:rPr lang="en-US" dirty="0">
                <a:solidFill>
                  <a:schemeClr val="bg1">
                    <a:lumMod val="75000"/>
                  </a:schemeClr>
                </a:solidFill>
              </a:rPr>
              <a:t>Small country</a:t>
            </a:r>
          </a:p>
          <a:p>
            <a:pPr lvl="1"/>
            <a:r>
              <a:rPr lang="en-US" dirty="0"/>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39786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A98E6-6C17-E349-AB75-FCABB1A1C900}"/>
              </a:ext>
            </a:extLst>
          </p:cNvPr>
          <p:cNvSpPr>
            <a:spLocks noGrp="1"/>
          </p:cNvSpPr>
          <p:nvPr>
            <p:ph type="title"/>
          </p:nvPr>
        </p:nvSpPr>
        <p:spPr/>
        <p:txBody>
          <a:bodyPr/>
          <a:lstStyle/>
          <a:p>
            <a:r>
              <a:rPr lang="en-US" dirty="0"/>
              <a:t>Two-Country World</a:t>
            </a:r>
          </a:p>
        </p:txBody>
      </p:sp>
      <p:sp>
        <p:nvSpPr>
          <p:cNvPr id="3" name="Content Placeholder 2">
            <a:extLst>
              <a:ext uri="{FF2B5EF4-FFF2-40B4-BE49-F238E27FC236}">
                <a16:creationId xmlns:a16="http://schemas.microsoft.com/office/drawing/2014/main" id="{5F613410-63FE-ED42-8039-FE8F1C0A50C9}"/>
              </a:ext>
            </a:extLst>
          </p:cNvPr>
          <p:cNvSpPr>
            <a:spLocks noGrp="1"/>
          </p:cNvSpPr>
          <p:nvPr>
            <p:ph idx="1"/>
          </p:nvPr>
        </p:nvSpPr>
        <p:spPr/>
        <p:txBody>
          <a:bodyPr/>
          <a:lstStyle/>
          <a:p>
            <a:r>
              <a:rPr lang="en-US" dirty="0"/>
              <a:t>Additional assumption:</a:t>
            </a:r>
          </a:p>
          <a:p>
            <a:pPr lvl="1"/>
            <a:r>
              <a:rPr lang="en-US" dirty="0"/>
              <a:t>Preferences are the same in the two countries</a:t>
            </a:r>
          </a:p>
          <a:p>
            <a:pPr lvl="1"/>
            <a:r>
              <a:rPr lang="en-US" dirty="0"/>
              <a:t>Since they are also homothetic, </a:t>
            </a:r>
          </a:p>
          <a:p>
            <a:pPr lvl="2"/>
            <a:r>
              <a:rPr lang="en-US" dirty="0"/>
              <a:t>If the two countries’ consumers face the same relative prices (as they will with free trade)…</a:t>
            </a:r>
          </a:p>
          <a:p>
            <a:pPr lvl="2"/>
            <a:r>
              <a:rPr lang="en-US" dirty="0"/>
              <a:t>…then they will consume the two goods in the same proportions.</a:t>
            </a:r>
          </a:p>
        </p:txBody>
      </p:sp>
      <p:sp>
        <p:nvSpPr>
          <p:cNvPr id="4" name="Footer Placeholder 3">
            <a:extLst>
              <a:ext uri="{FF2B5EF4-FFF2-40B4-BE49-F238E27FC236}">
                <a16:creationId xmlns:a16="http://schemas.microsoft.com/office/drawing/2014/main" id="{648DB051-05DA-A848-8992-4F765CBEDE29}"/>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C6D44D6A-6A72-DA4E-919F-BE64E56E9A17}"/>
              </a:ext>
            </a:extLst>
          </p:cNvPr>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Tree>
    <p:extLst>
      <p:ext uri="{BB962C8B-B14F-4D97-AF65-F5344CB8AC3E}">
        <p14:creationId xmlns:p14="http://schemas.microsoft.com/office/powerpoint/2010/main" val="2923310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Supply &amp;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
        <p:nvSpPr>
          <p:cNvPr id="35" name="Content Placeholder 2"/>
          <p:cNvSpPr>
            <a:spLocks noGrp="1"/>
          </p:cNvSpPr>
          <p:nvPr>
            <p:ph idx="1"/>
          </p:nvPr>
        </p:nvSpPr>
        <p:spPr>
          <a:xfrm>
            <a:off x="4800600" y="1600202"/>
            <a:ext cx="3886200" cy="2819398"/>
          </a:xfrm>
          <a:ln>
            <a:solidFill>
              <a:srgbClr val="000000"/>
            </a:solidFill>
          </a:ln>
        </p:spPr>
        <p:txBody>
          <a:bodyPr/>
          <a:lstStyle/>
          <a:p>
            <a:pPr marL="342900" lvl="2" indent="-342900"/>
            <a:r>
              <a:rPr lang="en-US" dirty="0"/>
              <a:t>Q</a:t>
            </a:r>
            <a:r>
              <a:rPr lang="en-US" baseline="-25000" dirty="0"/>
              <a:t>C</a:t>
            </a:r>
            <a:r>
              <a:rPr lang="en-US" baseline="30000" dirty="0"/>
              <a:t>W </a:t>
            </a:r>
            <a:r>
              <a:rPr lang="en-US" dirty="0"/>
              <a:t>= Q</a:t>
            </a:r>
            <a:r>
              <a:rPr lang="en-US" baseline="-25000" dirty="0"/>
              <a:t>C</a:t>
            </a:r>
            <a:r>
              <a:rPr lang="en-US" dirty="0"/>
              <a:t> + Q</a:t>
            </a:r>
            <a:r>
              <a:rPr lang="en-US" baseline="-25000" dirty="0"/>
              <a:t>C</a:t>
            </a:r>
            <a:r>
              <a:rPr lang="en-US" dirty="0"/>
              <a:t>*</a:t>
            </a:r>
            <a:endParaRPr lang="en-US" baseline="30000" dirty="0"/>
          </a:p>
          <a:p>
            <a:pPr marL="342900" lvl="2" indent="-342900"/>
            <a:r>
              <a:rPr lang="en-US" dirty="0"/>
              <a:t>Q</a:t>
            </a:r>
            <a:r>
              <a:rPr lang="en-US" baseline="-25000" dirty="0"/>
              <a:t>F</a:t>
            </a:r>
            <a:r>
              <a:rPr lang="en-US" baseline="30000" dirty="0"/>
              <a:t>W </a:t>
            </a:r>
            <a:r>
              <a:rPr lang="en-US" dirty="0"/>
              <a:t>= Q</a:t>
            </a:r>
            <a:r>
              <a:rPr lang="en-US" baseline="-25000" dirty="0"/>
              <a:t>F</a:t>
            </a:r>
            <a:r>
              <a:rPr lang="en-US" dirty="0"/>
              <a:t> + Q</a:t>
            </a:r>
            <a:r>
              <a:rPr lang="en-US" baseline="-25000" dirty="0"/>
              <a:t>F</a:t>
            </a:r>
            <a:r>
              <a:rPr lang="en-US" dirty="0"/>
              <a:t>*</a:t>
            </a:r>
            <a:endParaRPr lang="en-US" baseline="30000" dirty="0"/>
          </a:p>
          <a:p>
            <a:pPr marL="342900" lvl="2" indent="-342900"/>
            <a:endParaRPr lang="en-US" dirty="0"/>
          </a:p>
          <a:p>
            <a:pPr marL="0" lvl="2" indent="0">
              <a:buNone/>
            </a:pPr>
            <a:r>
              <a:rPr lang="en-US" dirty="0"/>
              <a:t>=&gt; RQ</a:t>
            </a:r>
            <a:r>
              <a:rPr lang="en-US" baseline="30000" dirty="0"/>
              <a:t>W </a:t>
            </a:r>
            <a:r>
              <a:rPr lang="en-US" dirty="0"/>
              <a:t>=</a:t>
            </a:r>
          </a:p>
          <a:p>
            <a:pPr marL="342900" lvl="2" indent="-342900"/>
            <a:endParaRPr lang="en-US" sz="2400" dirty="0"/>
          </a:p>
          <a:p>
            <a:pPr marL="0" lvl="2" indent="0">
              <a:buNone/>
            </a:pPr>
            <a:r>
              <a:rPr lang="en-US" dirty="0"/>
              <a:t>=</a:t>
            </a:r>
          </a:p>
          <a:p>
            <a:pPr marL="342900" lvl="2" indent="-342900"/>
            <a:endParaRPr lang="en-US" sz="2400" dirty="0"/>
          </a:p>
          <a:p>
            <a:pPr marL="342900" lvl="2" indent="-342900"/>
            <a:endParaRPr lang="en-US" dirty="0"/>
          </a:p>
          <a:p>
            <a:pPr marL="342900" lvl="2" indent="-342900"/>
            <a:endParaRPr lang="en-US" sz="2400" dirty="0"/>
          </a:p>
          <a:p>
            <a:endParaRPr lang="en-US" sz="2400" dirty="0"/>
          </a:p>
          <a:p>
            <a:endParaRPr lang="en-US" sz="1600" dirty="0"/>
          </a:p>
        </p:txBody>
      </p:sp>
      <p:sp>
        <p:nvSpPr>
          <p:cNvPr id="17" name="Content Placeholder 2"/>
          <p:cNvSpPr txBox="1">
            <a:spLocks/>
          </p:cNvSpPr>
          <p:nvPr/>
        </p:nvSpPr>
        <p:spPr bwMode="auto">
          <a:xfrm>
            <a:off x="381000" y="1600200"/>
            <a:ext cx="3886200" cy="43434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dirty="0"/>
              <a:t>For international equilibrium, we need </a:t>
            </a:r>
            <a:r>
              <a:rPr lang="en-US" u="sng" dirty="0"/>
              <a:t>world</a:t>
            </a:r>
            <a:r>
              <a:rPr lang="en-US" dirty="0"/>
              <a:t> relative supply and demand (of 2 countries)</a:t>
            </a:r>
          </a:p>
          <a:p>
            <a:pPr marL="342900" lvl="2" indent="-342900"/>
            <a:r>
              <a:rPr lang="en-US" dirty="0"/>
              <a:t>These cannot be gotten by just adding up those for the individual countries</a:t>
            </a:r>
          </a:p>
          <a:p>
            <a:pPr marL="342900" lvl="2" indent="-342900"/>
            <a:r>
              <a:rPr lang="en-US" dirty="0"/>
              <a:t>Instead, they are </a:t>
            </a:r>
            <a:r>
              <a:rPr lang="en-US" u="sng" dirty="0">
                <a:solidFill>
                  <a:srgbClr val="008000"/>
                </a:solidFill>
              </a:rPr>
              <a:t>weighted averages</a:t>
            </a:r>
            <a:r>
              <a:rPr lang="en-US" dirty="0"/>
              <a:t> of the separate countries</a:t>
            </a:r>
          </a:p>
          <a:p>
            <a:endParaRPr lang="en-US" sz="2400" dirty="0"/>
          </a:p>
          <a:p>
            <a:endParaRPr lang="en-US" sz="2400" dirty="0"/>
          </a:p>
          <a:p>
            <a:endParaRPr lang="en-US" sz="1600" dirty="0"/>
          </a:p>
        </p:txBody>
      </p:sp>
      <p:grpSp>
        <p:nvGrpSpPr>
          <p:cNvPr id="21" name="Group 20"/>
          <p:cNvGrpSpPr/>
          <p:nvPr/>
        </p:nvGrpSpPr>
        <p:grpSpPr>
          <a:xfrm>
            <a:off x="6172200" y="2743200"/>
            <a:ext cx="1118929" cy="674132"/>
            <a:chOff x="6400800" y="5105400"/>
            <a:chExt cx="1118929" cy="674132"/>
          </a:xfrm>
        </p:grpSpPr>
        <p:sp>
          <p:nvSpPr>
            <p:cNvPr id="3" name="Rectangle 2"/>
            <p:cNvSpPr/>
            <p:nvPr/>
          </p:nvSpPr>
          <p:spPr>
            <a:xfrm>
              <a:off x="6400800" y="5410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20" name="Rectangle 19"/>
            <p:cNvSpPr/>
            <p:nvPr/>
          </p:nvSpPr>
          <p:spPr>
            <a:xfrm>
              <a:off x="6400800" y="5105400"/>
              <a:ext cx="1118929" cy="369332"/>
            </a:xfrm>
            <a:prstGeom prst="rect">
              <a:avLst/>
            </a:prstGeom>
          </p:spPr>
          <p:txBody>
            <a:bodyPr wrap="none">
              <a:spAutoFit/>
            </a:bodyPr>
            <a:lstStyle/>
            <a:p>
              <a:pPr marL="342900" lvl="2" indent="-342900"/>
              <a:r>
                <a:rPr lang="en-US" dirty="0"/>
                <a:t>Q</a:t>
              </a:r>
              <a:r>
                <a:rPr lang="en-US" baseline="-25000" dirty="0"/>
                <a:t>C</a:t>
              </a:r>
              <a:r>
                <a:rPr lang="en-US" dirty="0"/>
                <a:t> + Q</a:t>
              </a:r>
              <a:r>
                <a:rPr lang="en-US" baseline="-25000" dirty="0"/>
                <a:t>C</a:t>
              </a:r>
              <a:r>
                <a:rPr lang="en-US" dirty="0"/>
                <a:t>*</a:t>
              </a:r>
              <a:endParaRPr lang="en-US" baseline="30000" dirty="0"/>
            </a:p>
          </p:txBody>
        </p:sp>
        <p:cxnSp>
          <p:nvCxnSpPr>
            <p:cNvPr id="6" name="Straight Connector 5"/>
            <p:cNvCxnSpPr/>
            <p:nvPr/>
          </p:nvCxnSpPr>
          <p:spPr>
            <a:xfrm>
              <a:off x="6477000" y="5486400"/>
              <a:ext cx="990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 48"/>
          <p:cNvGrpSpPr/>
          <p:nvPr/>
        </p:nvGrpSpPr>
        <p:grpSpPr>
          <a:xfrm>
            <a:off x="5105400" y="3657600"/>
            <a:ext cx="3276600" cy="674132"/>
            <a:chOff x="2971800" y="5486400"/>
            <a:chExt cx="3276600" cy="674132"/>
          </a:xfrm>
        </p:grpSpPr>
        <p:sp>
          <p:nvSpPr>
            <p:cNvPr id="25" name="Rectangle 24"/>
            <p:cNvSpPr/>
            <p:nvPr/>
          </p:nvSpPr>
          <p:spPr>
            <a:xfrm>
              <a:off x="2971800" y="5791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26" name="Rectangle 25"/>
            <p:cNvSpPr/>
            <p:nvPr/>
          </p:nvSpPr>
          <p:spPr>
            <a:xfrm>
              <a:off x="2971800" y="5486400"/>
              <a:ext cx="1066800" cy="369332"/>
            </a:xfrm>
            <a:prstGeom prst="rect">
              <a:avLst/>
            </a:prstGeom>
          </p:spPr>
          <p:txBody>
            <a:bodyPr wrap="square">
              <a:spAutoFit/>
            </a:bodyPr>
            <a:lstStyle/>
            <a:p>
              <a:pPr marL="342900" lvl="2" indent="-342900" algn="ctr"/>
              <a:r>
                <a:rPr lang="en-US" dirty="0"/>
                <a:t>Q</a:t>
              </a:r>
              <a:r>
                <a:rPr lang="en-US" baseline="-25000" dirty="0"/>
                <a:t>F</a:t>
              </a:r>
              <a:endParaRPr lang="en-US" baseline="30000" dirty="0"/>
            </a:p>
          </p:txBody>
        </p:sp>
        <p:cxnSp>
          <p:nvCxnSpPr>
            <p:cNvPr id="27" name="Straight Connector 26"/>
            <p:cNvCxnSpPr/>
            <p:nvPr/>
          </p:nvCxnSpPr>
          <p:spPr>
            <a:xfrm>
              <a:off x="3048000" y="5867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3962400" y="5791200"/>
              <a:ext cx="458216" cy="369332"/>
            </a:xfrm>
            <a:prstGeom prst="rect">
              <a:avLst/>
            </a:prstGeom>
          </p:spPr>
          <p:txBody>
            <a:bodyPr wrap="none">
              <a:spAutoFit/>
            </a:bodyPr>
            <a:lstStyle/>
            <a:p>
              <a:pPr marL="342900" lvl="2" indent="-342900"/>
              <a:r>
                <a:rPr lang="en-US" dirty="0"/>
                <a:t>Q</a:t>
              </a:r>
              <a:r>
                <a:rPr lang="en-US" baseline="-25000" dirty="0"/>
                <a:t>F</a:t>
              </a:r>
              <a:endParaRPr lang="en-US" baseline="30000" dirty="0"/>
            </a:p>
          </p:txBody>
        </p:sp>
        <p:sp>
          <p:nvSpPr>
            <p:cNvPr id="31" name="Rectangle 30"/>
            <p:cNvSpPr/>
            <p:nvPr/>
          </p:nvSpPr>
          <p:spPr>
            <a:xfrm>
              <a:off x="3962400" y="5486400"/>
              <a:ext cx="475348" cy="369332"/>
            </a:xfrm>
            <a:prstGeom prst="rect">
              <a:avLst/>
            </a:prstGeom>
          </p:spPr>
          <p:txBody>
            <a:bodyPr wrap="none">
              <a:spAutoFit/>
            </a:bodyPr>
            <a:lstStyle/>
            <a:p>
              <a:pPr marL="342900" lvl="2" indent="-342900"/>
              <a:r>
                <a:rPr lang="en-US" dirty="0"/>
                <a:t>Q</a:t>
              </a:r>
              <a:r>
                <a:rPr lang="en-US" baseline="-25000" dirty="0"/>
                <a:t>C</a:t>
              </a:r>
              <a:endParaRPr lang="en-US" baseline="30000" dirty="0"/>
            </a:p>
          </p:txBody>
        </p:sp>
        <p:cxnSp>
          <p:nvCxnSpPr>
            <p:cNvPr id="32" name="Straight Connector 31"/>
            <p:cNvCxnSpPr/>
            <p:nvPr/>
          </p:nvCxnSpPr>
          <p:spPr>
            <a:xfrm>
              <a:off x="4038600" y="5867400"/>
              <a:ext cx="304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4648200" y="5791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40" name="Rectangle 39"/>
            <p:cNvSpPr/>
            <p:nvPr/>
          </p:nvSpPr>
          <p:spPr>
            <a:xfrm>
              <a:off x="4648200" y="5486400"/>
              <a:ext cx="1066800" cy="369332"/>
            </a:xfrm>
            <a:prstGeom prst="rect">
              <a:avLst/>
            </a:prstGeom>
          </p:spPr>
          <p:txBody>
            <a:bodyPr wrap="square">
              <a:spAutoFit/>
            </a:bodyPr>
            <a:lstStyle/>
            <a:p>
              <a:pPr marL="342900" lvl="2" indent="-342900" algn="ctr"/>
              <a:r>
                <a:rPr lang="en-US" dirty="0"/>
                <a:t>Q</a:t>
              </a:r>
              <a:r>
                <a:rPr lang="en-US" baseline="-25000" dirty="0"/>
                <a:t>F</a:t>
              </a:r>
              <a:r>
                <a:rPr lang="en-US" dirty="0"/>
                <a:t>*</a:t>
              </a:r>
              <a:endParaRPr lang="en-US" baseline="30000" dirty="0"/>
            </a:p>
          </p:txBody>
        </p:sp>
        <p:cxnSp>
          <p:nvCxnSpPr>
            <p:cNvPr id="41" name="Straight Connector 40"/>
            <p:cNvCxnSpPr/>
            <p:nvPr/>
          </p:nvCxnSpPr>
          <p:spPr>
            <a:xfrm>
              <a:off x="4724400" y="5867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3" name="Rectangle 42"/>
            <p:cNvSpPr/>
            <p:nvPr/>
          </p:nvSpPr>
          <p:spPr>
            <a:xfrm>
              <a:off x="5638800" y="5791200"/>
              <a:ext cx="548047" cy="369332"/>
            </a:xfrm>
            <a:prstGeom prst="rect">
              <a:avLst/>
            </a:prstGeom>
          </p:spPr>
          <p:txBody>
            <a:bodyPr wrap="none">
              <a:spAutoFit/>
            </a:bodyPr>
            <a:lstStyle/>
            <a:p>
              <a:pPr marL="342900" lvl="2" indent="-342900"/>
              <a:r>
                <a:rPr lang="en-US" dirty="0"/>
                <a:t>Q</a:t>
              </a:r>
              <a:r>
                <a:rPr lang="en-US" baseline="-25000" dirty="0"/>
                <a:t>F</a:t>
              </a:r>
              <a:r>
                <a:rPr lang="en-US" dirty="0"/>
                <a:t>*</a:t>
              </a:r>
              <a:endParaRPr lang="en-US" baseline="30000" dirty="0"/>
            </a:p>
          </p:txBody>
        </p:sp>
        <p:sp>
          <p:nvSpPr>
            <p:cNvPr id="44" name="Rectangle 43"/>
            <p:cNvSpPr/>
            <p:nvPr/>
          </p:nvSpPr>
          <p:spPr>
            <a:xfrm>
              <a:off x="5638800" y="5486400"/>
              <a:ext cx="609600" cy="369332"/>
            </a:xfrm>
            <a:prstGeom prst="rect">
              <a:avLst/>
            </a:prstGeom>
          </p:spPr>
          <p:txBody>
            <a:bodyPr wrap="square">
              <a:spAutoFit/>
            </a:bodyPr>
            <a:lstStyle/>
            <a:p>
              <a:pPr marL="342900" lvl="2" indent="-342900"/>
              <a:r>
                <a:rPr lang="en-US" dirty="0"/>
                <a:t>Q</a:t>
              </a:r>
              <a:r>
                <a:rPr lang="en-US" baseline="-25000" dirty="0"/>
                <a:t>C</a:t>
              </a:r>
              <a:r>
                <a:rPr lang="en-US" dirty="0"/>
                <a:t>*</a:t>
              </a:r>
              <a:endParaRPr lang="en-US" baseline="30000" dirty="0"/>
            </a:p>
          </p:txBody>
        </p:sp>
        <p:cxnSp>
          <p:nvCxnSpPr>
            <p:cNvPr id="45" name="Straight Connector 44"/>
            <p:cNvCxnSpPr/>
            <p:nvPr/>
          </p:nvCxnSpPr>
          <p:spPr>
            <a:xfrm>
              <a:off x="5715000" y="5867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4343400" y="5638800"/>
              <a:ext cx="364403" cy="461665"/>
            </a:xfrm>
            <a:prstGeom prst="rect">
              <a:avLst/>
            </a:prstGeom>
          </p:spPr>
          <p:txBody>
            <a:bodyPr wrap="none">
              <a:spAutoFit/>
            </a:bodyPr>
            <a:lstStyle/>
            <a:p>
              <a:r>
                <a:rPr lang="en-US" sz="2400" dirty="0"/>
                <a:t>+</a:t>
              </a:r>
            </a:p>
          </p:txBody>
        </p:sp>
      </p:grpSp>
      <p:sp>
        <p:nvSpPr>
          <p:cNvPr id="66" name="Content Placeholder 2"/>
          <p:cNvSpPr txBox="1">
            <a:spLocks/>
          </p:cNvSpPr>
          <p:nvPr/>
        </p:nvSpPr>
        <p:spPr bwMode="auto">
          <a:xfrm>
            <a:off x="4572000" y="4648200"/>
            <a:ext cx="4343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RQ</a:t>
            </a:r>
            <a:r>
              <a:rPr lang="en-US" baseline="30000" dirty="0"/>
              <a:t>W </a:t>
            </a:r>
            <a:r>
              <a:rPr lang="en-US" dirty="0"/>
              <a:t>= β</a:t>
            </a:r>
            <a:r>
              <a:rPr lang="en-US" baseline="-25000" dirty="0"/>
              <a:t>QF</a:t>
            </a:r>
            <a:r>
              <a:rPr lang="en-US" dirty="0"/>
              <a:t>RQ + (1–β</a:t>
            </a:r>
            <a:r>
              <a:rPr lang="en-US" baseline="-25000" dirty="0"/>
              <a:t>QF</a:t>
            </a:r>
            <a:r>
              <a:rPr lang="en-US" dirty="0"/>
              <a:t>)RQ*</a:t>
            </a:r>
          </a:p>
          <a:p>
            <a:pPr marL="0" lvl="2" indent="0">
              <a:buFontTx/>
              <a:buNone/>
            </a:pPr>
            <a:r>
              <a:rPr lang="en-US" sz="2000" dirty="0"/>
              <a:t>   where </a:t>
            </a:r>
          </a:p>
          <a:p>
            <a:pPr marL="0" lvl="2" indent="0">
              <a:buFontTx/>
              <a:buNone/>
            </a:pPr>
            <a:r>
              <a:rPr lang="en-US" dirty="0"/>
              <a:t>     β</a:t>
            </a:r>
            <a:r>
              <a:rPr lang="en-US" baseline="-25000" dirty="0"/>
              <a:t>QF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67" name="Group 66"/>
          <p:cNvGrpSpPr/>
          <p:nvPr/>
        </p:nvGrpSpPr>
        <p:grpSpPr>
          <a:xfrm>
            <a:off x="5791200" y="5334000"/>
            <a:ext cx="1084664" cy="674132"/>
            <a:chOff x="5943600" y="2286000"/>
            <a:chExt cx="1084664" cy="674132"/>
          </a:xfrm>
        </p:grpSpPr>
        <p:sp>
          <p:nvSpPr>
            <p:cNvPr id="68" name="Rectangle 67"/>
            <p:cNvSpPr/>
            <p:nvPr/>
          </p:nvSpPr>
          <p:spPr>
            <a:xfrm>
              <a:off x="5943600" y="25908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69" name="Rectangle 68"/>
            <p:cNvSpPr/>
            <p:nvPr/>
          </p:nvSpPr>
          <p:spPr>
            <a:xfrm>
              <a:off x="5943600" y="2286000"/>
              <a:ext cx="1066800" cy="369332"/>
            </a:xfrm>
            <a:prstGeom prst="rect">
              <a:avLst/>
            </a:prstGeom>
          </p:spPr>
          <p:txBody>
            <a:bodyPr wrap="square">
              <a:spAutoFit/>
            </a:bodyPr>
            <a:lstStyle/>
            <a:p>
              <a:pPr marL="342900" lvl="2" indent="-342900" algn="ctr"/>
              <a:r>
                <a:rPr lang="en-US" dirty="0"/>
                <a:t>Q</a:t>
              </a:r>
              <a:r>
                <a:rPr lang="en-US" baseline="-25000" dirty="0"/>
                <a:t>F</a:t>
              </a:r>
              <a:endParaRPr lang="en-US" baseline="30000" dirty="0"/>
            </a:p>
          </p:txBody>
        </p:sp>
        <p:cxnSp>
          <p:nvCxnSpPr>
            <p:cNvPr id="70" name="Straight Connector 69"/>
            <p:cNvCxnSpPr/>
            <p:nvPr/>
          </p:nvCxnSpPr>
          <p:spPr>
            <a:xfrm>
              <a:off x="6019800" y="26670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4" name="Footer Placeholder 3">
            <a:extLst>
              <a:ext uri="{FF2B5EF4-FFF2-40B4-BE49-F238E27FC236}">
                <a16:creationId xmlns:a16="http://schemas.microsoft.com/office/drawing/2014/main" id="{D7ADCEF1-91F8-FE4C-B7E6-735DE4A0A686}"/>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830155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bg/>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uiExpand="1" build="p" animBg="1"/>
      <p:bldP spid="6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Content Placeholder 2"/>
          <p:cNvSpPr>
            <a:spLocks noGrp="1"/>
          </p:cNvSpPr>
          <p:nvPr>
            <p:ph idx="1"/>
          </p:nvPr>
        </p:nvSpPr>
        <p:spPr>
          <a:xfrm>
            <a:off x="1143000" y="2209800"/>
            <a:ext cx="3962400" cy="1447798"/>
          </a:xfrm>
          <a:ln w="50800">
            <a:solidFill>
              <a:srgbClr val="008000"/>
            </a:solidFill>
          </a:ln>
        </p:spPr>
        <p:txBody>
          <a:bodyPr/>
          <a:lstStyle/>
          <a:p>
            <a:pPr marL="0" lvl="2" indent="0">
              <a:buNone/>
            </a:pPr>
            <a:r>
              <a:rPr lang="en-US" dirty="0"/>
              <a:t>RS</a:t>
            </a:r>
            <a:r>
              <a:rPr lang="en-US" baseline="30000" dirty="0"/>
              <a:t>W </a:t>
            </a:r>
            <a:r>
              <a:rPr lang="en-US" dirty="0"/>
              <a:t>= β</a:t>
            </a:r>
            <a:r>
              <a:rPr lang="en-US" baseline="-25000" dirty="0"/>
              <a:t>SF</a:t>
            </a:r>
            <a:r>
              <a:rPr lang="en-US" dirty="0"/>
              <a:t>RS + (1–β</a:t>
            </a:r>
            <a:r>
              <a:rPr lang="en-US" baseline="-25000" dirty="0"/>
              <a:t>SF</a:t>
            </a:r>
            <a:r>
              <a:rPr lang="en-US" dirty="0"/>
              <a:t>)RS*</a:t>
            </a:r>
          </a:p>
          <a:p>
            <a:pPr marL="0" lvl="2" indent="0">
              <a:buNone/>
            </a:pPr>
            <a:r>
              <a:rPr lang="en-US" sz="2000" dirty="0"/>
              <a:t>   where </a:t>
            </a:r>
          </a:p>
          <a:p>
            <a:pPr marL="0" lvl="2" indent="0">
              <a:buNone/>
            </a:pPr>
            <a:r>
              <a:rPr lang="en-US" dirty="0"/>
              <a:t>     β</a:t>
            </a:r>
            <a:r>
              <a:rPr lang="en-US" baseline="-25000" dirty="0"/>
              <a:t>SF </a:t>
            </a:r>
            <a:r>
              <a:rPr lang="en-US" dirty="0"/>
              <a:t>= </a:t>
            </a:r>
          </a:p>
          <a:p>
            <a:pPr marL="342900" lvl="2" indent="-342900"/>
            <a:endParaRPr lang="en-US" dirty="0"/>
          </a:p>
          <a:p>
            <a:pPr marL="342900" lvl="2" indent="-342900"/>
            <a:endParaRPr lang="en-US" sz="2400" dirty="0"/>
          </a:p>
          <a:p>
            <a:endParaRPr lang="en-US" sz="2400" dirty="0"/>
          </a:p>
          <a:p>
            <a:endParaRPr lang="en-US" sz="1600" dirty="0"/>
          </a:p>
        </p:txBody>
      </p:sp>
      <p:sp>
        <p:nvSpPr>
          <p:cNvPr id="2" name="Title 1"/>
          <p:cNvSpPr>
            <a:spLocks noGrp="1"/>
          </p:cNvSpPr>
          <p:nvPr>
            <p:ph type="title"/>
          </p:nvPr>
        </p:nvSpPr>
        <p:spPr/>
        <p:txBody>
          <a:bodyPr/>
          <a:lstStyle/>
          <a:p>
            <a:r>
              <a:rPr lang="en-US" dirty="0"/>
              <a:t>World Relative Supply &amp;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
        <p:nvSpPr>
          <p:cNvPr id="17" name="Content Placeholder 2"/>
          <p:cNvSpPr txBox="1">
            <a:spLocks/>
          </p:cNvSpPr>
          <p:nvPr/>
        </p:nvSpPr>
        <p:spPr bwMode="auto">
          <a:xfrm>
            <a:off x="381000" y="1600200"/>
            <a:ext cx="38862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dirty="0"/>
              <a:t>Thus:</a:t>
            </a:r>
          </a:p>
          <a:p>
            <a:endParaRPr lang="en-US" sz="2400" dirty="0"/>
          </a:p>
          <a:p>
            <a:endParaRPr lang="en-US" sz="2400" dirty="0"/>
          </a:p>
          <a:p>
            <a:endParaRPr lang="en-US" sz="1600" dirty="0"/>
          </a:p>
        </p:txBody>
      </p:sp>
      <p:grpSp>
        <p:nvGrpSpPr>
          <p:cNvPr id="7" name="Group 6"/>
          <p:cNvGrpSpPr/>
          <p:nvPr/>
        </p:nvGrpSpPr>
        <p:grpSpPr>
          <a:xfrm>
            <a:off x="2438400" y="2895600"/>
            <a:ext cx="1066800" cy="674132"/>
            <a:chOff x="2438400" y="2895600"/>
            <a:chExt cx="1066800" cy="674132"/>
          </a:xfrm>
        </p:grpSpPr>
        <p:sp>
          <p:nvSpPr>
            <p:cNvPr id="51" name="Rectangle 50"/>
            <p:cNvSpPr/>
            <p:nvPr/>
          </p:nvSpPr>
          <p:spPr>
            <a:xfrm>
              <a:off x="2438400" y="3200400"/>
              <a:ext cx="1033494" cy="369332"/>
            </a:xfrm>
            <a:prstGeom prst="rect">
              <a:avLst/>
            </a:prstGeom>
          </p:spPr>
          <p:txBody>
            <a:bodyPr wrap="none">
              <a:spAutoFit/>
            </a:bodyPr>
            <a:lstStyle/>
            <a:p>
              <a:pPr marL="342900" lvl="2" indent="-342900"/>
              <a:r>
                <a:rPr lang="en-US" dirty="0"/>
                <a:t>S</a:t>
              </a:r>
              <a:r>
                <a:rPr lang="en-US" baseline="-25000" dirty="0"/>
                <a:t>F</a:t>
              </a:r>
              <a:r>
                <a:rPr lang="en-US" dirty="0"/>
                <a:t> + S</a:t>
              </a:r>
              <a:r>
                <a:rPr lang="en-US" baseline="-25000" dirty="0"/>
                <a:t>F</a:t>
              </a:r>
              <a:r>
                <a:rPr lang="en-US" dirty="0"/>
                <a:t>*</a:t>
              </a:r>
              <a:endParaRPr lang="en-US" baseline="30000" dirty="0"/>
            </a:p>
          </p:txBody>
        </p:sp>
        <p:sp>
          <p:nvSpPr>
            <p:cNvPr id="52" name="Rectangle 51"/>
            <p:cNvSpPr/>
            <p:nvPr/>
          </p:nvSpPr>
          <p:spPr>
            <a:xfrm>
              <a:off x="2438400" y="2895600"/>
              <a:ext cx="1066800" cy="369332"/>
            </a:xfrm>
            <a:prstGeom prst="rect">
              <a:avLst/>
            </a:prstGeom>
          </p:spPr>
          <p:txBody>
            <a:bodyPr wrap="square">
              <a:spAutoFit/>
            </a:bodyPr>
            <a:lstStyle/>
            <a:p>
              <a:pPr marL="342900" lvl="2" indent="-342900" algn="ctr"/>
              <a:r>
                <a:rPr lang="en-US" dirty="0"/>
                <a:t>S</a:t>
              </a:r>
              <a:r>
                <a:rPr lang="en-US" baseline="-25000" dirty="0"/>
                <a:t>F</a:t>
              </a:r>
              <a:endParaRPr lang="en-US" baseline="30000" dirty="0"/>
            </a:p>
          </p:txBody>
        </p:sp>
        <p:cxnSp>
          <p:nvCxnSpPr>
            <p:cNvPr id="53" name="Straight Connector 52"/>
            <p:cNvCxnSpPr/>
            <p:nvPr/>
          </p:nvCxnSpPr>
          <p:spPr>
            <a:xfrm>
              <a:off x="2514600" y="32766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9" name="Content Placeholder 2"/>
          <p:cNvSpPr txBox="1">
            <a:spLocks/>
          </p:cNvSpPr>
          <p:nvPr/>
        </p:nvSpPr>
        <p:spPr bwMode="auto">
          <a:xfrm>
            <a:off x="1143000" y="4038600"/>
            <a:ext cx="3962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RD</a:t>
            </a:r>
            <a:r>
              <a:rPr lang="en-US" baseline="30000" dirty="0"/>
              <a:t>W </a:t>
            </a:r>
            <a:r>
              <a:rPr lang="en-US" dirty="0"/>
              <a:t>= β</a:t>
            </a:r>
            <a:r>
              <a:rPr lang="en-US" baseline="-25000" dirty="0"/>
              <a:t>DF</a:t>
            </a:r>
            <a:r>
              <a:rPr lang="en-US" dirty="0"/>
              <a:t>RD + (1–β</a:t>
            </a:r>
            <a:r>
              <a:rPr lang="en-US" baseline="-25000" dirty="0"/>
              <a:t>DF</a:t>
            </a:r>
            <a:r>
              <a:rPr lang="en-US" dirty="0"/>
              <a:t>)RD*</a:t>
            </a:r>
          </a:p>
          <a:p>
            <a:pPr marL="0" lvl="2" indent="0">
              <a:buFontTx/>
              <a:buNone/>
            </a:pPr>
            <a:r>
              <a:rPr lang="en-US" sz="2000" dirty="0"/>
              <a:t>   where </a:t>
            </a:r>
          </a:p>
          <a:p>
            <a:pPr marL="0" lvl="2" indent="0">
              <a:buFontTx/>
              <a:buNone/>
            </a:pPr>
            <a:r>
              <a:rPr lang="en-US" dirty="0"/>
              <a:t>     β</a:t>
            </a:r>
            <a:r>
              <a:rPr lang="en-US" baseline="-25000" dirty="0"/>
              <a:t>DF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8" name="Group 7"/>
          <p:cNvGrpSpPr/>
          <p:nvPr/>
        </p:nvGrpSpPr>
        <p:grpSpPr>
          <a:xfrm>
            <a:off x="2362200" y="4724400"/>
            <a:ext cx="1066800" cy="674132"/>
            <a:chOff x="2362200" y="4724400"/>
            <a:chExt cx="1066800" cy="674132"/>
          </a:xfrm>
        </p:grpSpPr>
        <p:sp>
          <p:nvSpPr>
            <p:cNvPr id="33" name="Rectangle 32"/>
            <p:cNvSpPr/>
            <p:nvPr/>
          </p:nvSpPr>
          <p:spPr>
            <a:xfrm>
              <a:off x="2362200" y="5029200"/>
              <a:ext cx="1058966" cy="369332"/>
            </a:xfrm>
            <a:prstGeom prst="rect">
              <a:avLst/>
            </a:prstGeom>
          </p:spPr>
          <p:txBody>
            <a:bodyPr wrap="none">
              <a:spAutoFit/>
            </a:bodyPr>
            <a:lstStyle/>
            <a:p>
              <a:pPr marL="342900" lvl="2" indent="-342900"/>
              <a:r>
                <a:rPr lang="en-US" dirty="0"/>
                <a:t>D</a:t>
              </a:r>
              <a:r>
                <a:rPr lang="en-US" baseline="-25000" dirty="0"/>
                <a:t>F</a:t>
              </a:r>
              <a:r>
                <a:rPr lang="en-US" dirty="0"/>
                <a:t> + D</a:t>
              </a:r>
              <a:r>
                <a:rPr lang="en-US" baseline="-25000" dirty="0"/>
                <a:t>F</a:t>
              </a:r>
              <a:r>
                <a:rPr lang="en-US" dirty="0"/>
                <a:t>*</a:t>
              </a:r>
              <a:endParaRPr lang="en-US" baseline="30000" dirty="0"/>
            </a:p>
          </p:txBody>
        </p:sp>
        <p:sp>
          <p:nvSpPr>
            <p:cNvPr id="34" name="Rectangle 33"/>
            <p:cNvSpPr/>
            <p:nvPr/>
          </p:nvSpPr>
          <p:spPr>
            <a:xfrm>
              <a:off x="2362200" y="4724400"/>
              <a:ext cx="1066800" cy="369332"/>
            </a:xfrm>
            <a:prstGeom prst="rect">
              <a:avLst/>
            </a:prstGeom>
          </p:spPr>
          <p:txBody>
            <a:bodyPr wrap="square">
              <a:spAutoFit/>
            </a:bodyPr>
            <a:lstStyle/>
            <a:p>
              <a:pPr marL="342900" lvl="2" indent="-342900" algn="ctr"/>
              <a:r>
                <a:rPr lang="en-US" dirty="0"/>
                <a:t>D</a:t>
              </a:r>
              <a:r>
                <a:rPr lang="en-US" baseline="-25000" dirty="0"/>
                <a:t>F</a:t>
              </a:r>
              <a:endParaRPr lang="en-US" baseline="30000" dirty="0"/>
            </a:p>
          </p:txBody>
        </p:sp>
        <p:cxnSp>
          <p:nvCxnSpPr>
            <p:cNvPr id="36" name="Straight Connector 35"/>
            <p:cNvCxnSpPr/>
            <p:nvPr/>
          </p:nvCxnSpPr>
          <p:spPr>
            <a:xfrm>
              <a:off x="2438400" y="5105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3" name="Footer Placeholder 2">
            <a:extLst>
              <a:ext uri="{FF2B5EF4-FFF2-40B4-BE49-F238E27FC236}">
                <a16:creationId xmlns:a16="http://schemas.microsoft.com/office/drawing/2014/main" id="{710559BC-8482-FC43-A3C7-E1730C8120FB}"/>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753566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Standard Model</a:t>
            </a:r>
          </a:p>
        </p:txBody>
      </p:sp>
      <p:sp>
        <p:nvSpPr>
          <p:cNvPr id="3" name="Content Placeholder 2"/>
          <p:cNvSpPr>
            <a:spLocks noGrp="1"/>
          </p:cNvSpPr>
          <p:nvPr>
            <p:ph idx="1"/>
          </p:nvPr>
        </p:nvSpPr>
        <p:spPr/>
        <p:txBody>
          <a:bodyPr/>
          <a:lstStyle/>
          <a:p>
            <a:r>
              <a:rPr lang="en-US" dirty="0"/>
              <a:t>Also assumes (as before)</a:t>
            </a:r>
          </a:p>
          <a:p>
            <a:pPr lvl="1"/>
            <a:r>
              <a:rPr lang="en-US" dirty="0"/>
              <a:t>Homogeneous products</a:t>
            </a:r>
          </a:p>
          <a:p>
            <a:pPr lvl="1"/>
            <a:r>
              <a:rPr lang="en-US" dirty="0"/>
              <a:t>Perfect competition</a:t>
            </a:r>
          </a:p>
          <a:p>
            <a:pPr lvl="1"/>
            <a:r>
              <a:rPr lang="en-US" dirty="0"/>
              <a:t>No distortions (externalities, etc.)</a:t>
            </a:r>
          </a:p>
          <a:p>
            <a:pPr lvl="1"/>
            <a:r>
              <a:rPr lang="en-US" dirty="0"/>
              <a:t>Zero costs of trade (transport, etc.) except when we add tariffs</a:t>
            </a:r>
          </a:p>
          <a:p>
            <a:r>
              <a:rPr lang="en-US" dirty="0"/>
              <a:t>Also (and </a:t>
            </a:r>
            <a:r>
              <a:rPr lang="en-US" u="sng" dirty="0"/>
              <a:t>not</a:t>
            </a:r>
            <a:r>
              <a:rPr lang="en-US" dirty="0"/>
              <a:t> as before)</a:t>
            </a:r>
          </a:p>
          <a:p>
            <a:pPr lvl="1"/>
            <a:r>
              <a:rPr lang="en-US"/>
              <a:t>Balanced trade</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
        <p:nvSpPr>
          <p:cNvPr id="4" name="Footer Placeholder 3">
            <a:extLst>
              <a:ext uri="{FF2B5EF4-FFF2-40B4-BE49-F238E27FC236}">
                <a16:creationId xmlns:a16="http://schemas.microsoft.com/office/drawing/2014/main" id="{45CD3B10-762C-8349-A374-8C0DC2F02FB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0596234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Supply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2224666"/>
          </a:xfrm>
          <a:ln>
            <a:solidFill>
              <a:srgbClr val="000000"/>
            </a:solidFill>
          </a:ln>
        </p:spPr>
        <p:txBody>
          <a:bodyPr/>
          <a:lstStyle/>
          <a:p>
            <a:r>
              <a:rPr lang="en-US" sz="2000" dirty="0"/>
              <a:t>World relative supply is a weighted average; it thus lies between the domestic and foreign relative supplies</a:t>
            </a:r>
          </a:p>
          <a:p>
            <a:r>
              <a:rPr lang="en-US" sz="1800" dirty="0"/>
              <a:t>(Strictly speaking, these need not be straight and should not be parallel)</a:t>
            </a:r>
          </a:p>
          <a:p>
            <a:endParaRPr lang="en-US" sz="2000" dirty="0"/>
          </a:p>
          <a:p>
            <a:endParaRPr lang="en-US" sz="1400" dirty="0"/>
          </a:p>
        </p:txBody>
      </p:sp>
      <p:sp>
        <p:nvSpPr>
          <p:cNvPr id="32" name="TextBox 31"/>
          <p:cNvSpPr txBox="1"/>
          <p:nvPr/>
        </p:nvSpPr>
        <p:spPr>
          <a:xfrm>
            <a:off x="34290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8288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962400" y="20574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sp>
        <p:nvSpPr>
          <p:cNvPr id="30" name="Content Placeholder 2"/>
          <p:cNvSpPr txBox="1">
            <a:spLocks/>
          </p:cNvSpPr>
          <p:nvPr/>
        </p:nvSpPr>
        <p:spPr bwMode="auto">
          <a:xfrm>
            <a:off x="4800600" y="4007005"/>
            <a:ext cx="3886189" cy="1726526"/>
          </a:xfrm>
          <a:prstGeom prst="rect">
            <a:avLst/>
          </a:prstGeom>
          <a:no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sz="2000" dirty="0">
                <a:solidFill>
                  <a:srgbClr val="008000"/>
                </a:solidFill>
              </a:rPr>
              <a:t>The larger is the </a:t>
            </a:r>
            <a:r>
              <a:rPr lang="en-US" sz="2000" u="sng" dirty="0">
                <a:solidFill>
                  <a:srgbClr val="008000"/>
                </a:solidFill>
              </a:rPr>
              <a:t>home</a:t>
            </a:r>
            <a:r>
              <a:rPr lang="en-US" sz="2000" dirty="0">
                <a:solidFill>
                  <a:srgbClr val="008000"/>
                </a:solidFill>
              </a:rPr>
              <a:t> share of supply, </a:t>
            </a:r>
          </a:p>
          <a:p>
            <a:pPr marL="0" lvl="2" indent="0">
              <a:buFontTx/>
              <a:buNone/>
            </a:pPr>
            <a:r>
              <a:rPr lang="en-US" sz="2000" dirty="0">
                <a:solidFill>
                  <a:srgbClr val="008000"/>
                </a:solidFill>
              </a:rPr>
              <a:t>	β</a:t>
            </a:r>
            <a:r>
              <a:rPr lang="en-US" sz="2000" baseline="-25000" dirty="0">
                <a:solidFill>
                  <a:srgbClr val="008000"/>
                </a:solidFill>
              </a:rPr>
              <a:t>SF </a:t>
            </a:r>
            <a:r>
              <a:rPr lang="en-US" sz="2000" dirty="0">
                <a:solidFill>
                  <a:srgbClr val="008000"/>
                </a:solidFill>
              </a:rPr>
              <a:t>=             , </a:t>
            </a:r>
          </a:p>
          <a:p>
            <a:pPr marL="342900" lvl="2" indent="-342900"/>
            <a:r>
              <a:rPr lang="en-US" sz="2000" dirty="0">
                <a:solidFill>
                  <a:srgbClr val="008000"/>
                </a:solidFill>
              </a:rPr>
              <a:t>the closer </a:t>
            </a:r>
            <a:r>
              <a:rPr lang="en-US" sz="2000" dirty="0">
                <a:solidFill>
                  <a:srgbClr val="00B050"/>
                </a:solidFill>
              </a:rPr>
              <a:t>RS</a:t>
            </a:r>
            <a:r>
              <a:rPr lang="en-US" sz="2000" baseline="30000" dirty="0">
                <a:solidFill>
                  <a:srgbClr val="00B050"/>
                </a:solidFill>
              </a:rPr>
              <a:t>W</a:t>
            </a:r>
            <a:r>
              <a:rPr lang="en-US" sz="2000" dirty="0">
                <a:solidFill>
                  <a:srgbClr val="008000"/>
                </a:solidFill>
              </a:rPr>
              <a:t> will be to </a:t>
            </a:r>
            <a:r>
              <a:rPr lang="en-US" sz="2000" u="sng" dirty="0">
                <a:solidFill>
                  <a:srgbClr val="008000"/>
                </a:solidFill>
              </a:rPr>
              <a:t>home</a:t>
            </a:r>
            <a:r>
              <a:rPr lang="en-US" sz="2000" dirty="0">
                <a:solidFill>
                  <a:srgbClr val="008000"/>
                </a:solidFill>
              </a:rPr>
              <a:t> relative supply RS.</a:t>
            </a:r>
          </a:p>
          <a:p>
            <a:endParaRPr lang="en-US" sz="2000" dirty="0">
              <a:solidFill>
                <a:srgbClr val="008000"/>
              </a:solidFill>
            </a:endParaRPr>
          </a:p>
          <a:p>
            <a:endParaRPr lang="en-US" sz="1400" dirty="0">
              <a:solidFill>
                <a:srgbClr val="008000"/>
              </a:solidFill>
            </a:endParaRPr>
          </a:p>
        </p:txBody>
      </p:sp>
      <p:grpSp>
        <p:nvGrpSpPr>
          <p:cNvPr id="11" name="Group 10"/>
          <p:cNvGrpSpPr/>
          <p:nvPr/>
        </p:nvGrpSpPr>
        <p:grpSpPr>
          <a:xfrm>
            <a:off x="6343186" y="4492084"/>
            <a:ext cx="1066800" cy="674132"/>
            <a:chOff x="6477000" y="5105400"/>
            <a:chExt cx="1066800" cy="674132"/>
          </a:xfrm>
        </p:grpSpPr>
        <p:sp>
          <p:nvSpPr>
            <p:cNvPr id="37" name="Rectangle 36"/>
            <p:cNvSpPr/>
            <p:nvPr/>
          </p:nvSpPr>
          <p:spPr>
            <a:xfrm>
              <a:off x="6477000" y="5410200"/>
              <a:ext cx="1033494" cy="369332"/>
            </a:xfrm>
            <a:prstGeom prst="rect">
              <a:avLst/>
            </a:prstGeom>
          </p:spPr>
          <p:txBody>
            <a:bodyPr wrap="none">
              <a:spAutoFit/>
            </a:bodyPr>
            <a:lstStyle/>
            <a:p>
              <a:pPr marL="342900" lvl="2" indent="-342900"/>
              <a:r>
                <a:rPr lang="en-US" dirty="0">
                  <a:solidFill>
                    <a:srgbClr val="008000"/>
                  </a:solidFill>
                </a:rPr>
                <a:t>S</a:t>
              </a:r>
              <a:r>
                <a:rPr lang="en-US" baseline="-25000" dirty="0">
                  <a:solidFill>
                    <a:srgbClr val="008000"/>
                  </a:solidFill>
                </a:rPr>
                <a:t>F</a:t>
              </a:r>
              <a:r>
                <a:rPr lang="en-US" dirty="0">
                  <a:solidFill>
                    <a:srgbClr val="008000"/>
                  </a:solidFill>
                </a:rPr>
                <a:t> + S</a:t>
              </a:r>
              <a:r>
                <a:rPr lang="en-US" baseline="-25000" dirty="0">
                  <a:solidFill>
                    <a:srgbClr val="008000"/>
                  </a:solidFill>
                </a:rPr>
                <a:t>F</a:t>
              </a:r>
              <a:r>
                <a:rPr lang="en-US" dirty="0">
                  <a:solidFill>
                    <a:srgbClr val="008000"/>
                  </a:solidFill>
                </a:rPr>
                <a:t>*</a:t>
              </a:r>
              <a:endParaRPr lang="en-US" baseline="30000" dirty="0">
                <a:solidFill>
                  <a:srgbClr val="008000"/>
                </a:solidFill>
              </a:endParaRPr>
            </a:p>
          </p:txBody>
        </p:sp>
        <p:sp>
          <p:nvSpPr>
            <p:cNvPr id="38" name="Rectangle 37"/>
            <p:cNvSpPr/>
            <p:nvPr/>
          </p:nvSpPr>
          <p:spPr>
            <a:xfrm>
              <a:off x="6477000" y="5105400"/>
              <a:ext cx="1066800" cy="369332"/>
            </a:xfrm>
            <a:prstGeom prst="rect">
              <a:avLst/>
            </a:prstGeom>
          </p:spPr>
          <p:txBody>
            <a:bodyPr wrap="square">
              <a:spAutoFit/>
            </a:bodyPr>
            <a:lstStyle/>
            <a:p>
              <a:pPr marL="342900" lvl="2" indent="-342900" algn="ctr"/>
              <a:r>
                <a:rPr lang="en-US" dirty="0">
                  <a:solidFill>
                    <a:srgbClr val="008000"/>
                  </a:solidFill>
                </a:rPr>
                <a:t>S</a:t>
              </a:r>
              <a:r>
                <a:rPr lang="en-US" baseline="-25000" dirty="0">
                  <a:solidFill>
                    <a:srgbClr val="008000"/>
                  </a:solidFill>
                </a:rPr>
                <a:t>F</a:t>
              </a:r>
              <a:endParaRPr lang="en-US" baseline="30000" dirty="0">
                <a:solidFill>
                  <a:srgbClr val="008000"/>
                </a:solidFill>
              </a:endParaRPr>
            </a:p>
          </p:txBody>
        </p:sp>
        <p:cxnSp>
          <p:nvCxnSpPr>
            <p:cNvPr id="39" name="Straight Connector 38"/>
            <p:cNvCxnSpPr/>
            <p:nvPr/>
          </p:nvCxnSpPr>
          <p:spPr>
            <a:xfrm>
              <a:off x="6553200" y="5486400"/>
              <a:ext cx="914400" cy="0"/>
            </a:xfrm>
            <a:prstGeom prst="line">
              <a:avLst/>
            </a:prstGeom>
            <a:ln>
              <a:solidFill>
                <a:srgbClr val="008000"/>
              </a:solidFill>
            </a:ln>
            <a:effectLst/>
          </p:spPr>
          <p:style>
            <a:lnRef idx="2">
              <a:schemeClr val="accent1"/>
            </a:lnRef>
            <a:fillRef idx="0">
              <a:schemeClr val="accent1"/>
            </a:fillRef>
            <a:effectRef idx="1">
              <a:schemeClr val="accent1"/>
            </a:effectRef>
            <a:fontRef idx="minor">
              <a:schemeClr val="tx1"/>
            </a:fontRef>
          </p:style>
        </p:cxnSp>
      </p:grpSp>
      <p:cxnSp>
        <p:nvCxnSpPr>
          <p:cNvPr id="40" name="Straight Connector 39"/>
          <p:cNvCxnSpPr/>
          <p:nvPr/>
        </p:nvCxnSpPr>
        <p:spPr>
          <a:xfrm>
            <a:off x="2362200" y="3886200"/>
            <a:ext cx="609600" cy="0"/>
          </a:xfrm>
          <a:prstGeom prst="line">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2667000" y="3505200"/>
            <a:ext cx="533400" cy="369332"/>
          </a:xfrm>
          <a:prstGeom prst="rect">
            <a:avLst/>
          </a:prstGeom>
          <a:noFill/>
        </p:spPr>
        <p:txBody>
          <a:bodyPr wrap="square" rtlCol="0">
            <a:spAutoFit/>
          </a:bodyPr>
          <a:lstStyle/>
          <a:p>
            <a:r>
              <a:rPr lang="en-US" dirty="0">
                <a:solidFill>
                  <a:srgbClr val="008000"/>
                </a:solidFill>
              </a:rPr>
              <a:t>β</a:t>
            </a:r>
            <a:r>
              <a:rPr lang="en-US" baseline="-25000" dirty="0">
                <a:solidFill>
                  <a:srgbClr val="008000"/>
                </a:solidFill>
              </a:rPr>
              <a:t>SF</a:t>
            </a:r>
            <a:endParaRPr lang="en-US" dirty="0">
              <a:solidFill>
                <a:srgbClr val="008000"/>
              </a:solidFill>
            </a:endParaRPr>
          </a:p>
        </p:txBody>
      </p:sp>
      <p:cxnSp>
        <p:nvCxnSpPr>
          <p:cNvPr id="25" name="Straight Connector 24"/>
          <p:cNvCxnSpPr/>
          <p:nvPr/>
        </p:nvCxnSpPr>
        <p:spPr>
          <a:xfrm flipV="1">
            <a:off x="2057400" y="25908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sp>
        <p:nvSpPr>
          <p:cNvPr id="26" name="Rectangle 25"/>
          <p:cNvSpPr/>
          <p:nvPr/>
        </p:nvSpPr>
        <p:spPr>
          <a:xfrm>
            <a:off x="4038600" y="2286000"/>
            <a:ext cx="702436"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a:t>
            </a:r>
            <a:r>
              <a:rPr lang="en-US" dirty="0"/>
              <a:t>’</a:t>
            </a:r>
          </a:p>
        </p:txBody>
      </p:sp>
      <p:sp>
        <p:nvSpPr>
          <p:cNvPr id="3" name="Footer Placeholder 2">
            <a:extLst>
              <a:ext uri="{FF2B5EF4-FFF2-40B4-BE49-F238E27FC236}">
                <a16:creationId xmlns:a16="http://schemas.microsoft.com/office/drawing/2014/main" id="{F4E79C37-6927-1046-AAB0-F10F00CC5A9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87770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6" grpId="0"/>
      <p:bldP spid="2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Demand</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3116764"/>
          </a:xfrm>
          <a:ln>
            <a:solidFill>
              <a:srgbClr val="000000"/>
            </a:solidFill>
          </a:ln>
        </p:spPr>
        <p:txBody>
          <a:bodyPr/>
          <a:lstStyle/>
          <a:p>
            <a:r>
              <a:rPr lang="en-US" sz="2400" dirty="0"/>
              <a:t>Because preferences are identical and homothetic in the two countries, RD is the same in both.</a:t>
            </a:r>
          </a:p>
          <a:p>
            <a:r>
              <a:rPr lang="en-US" sz="2400" dirty="0"/>
              <a:t>So world relative demand is the same as well.</a:t>
            </a:r>
            <a:endParaRPr lang="en-US" sz="2000" dirty="0"/>
          </a:p>
          <a:p>
            <a:endParaRPr lang="en-US" sz="2400" dirty="0"/>
          </a:p>
          <a:p>
            <a:endParaRPr lang="en-US" sz="1600" dirty="0"/>
          </a:p>
        </p:txBody>
      </p:sp>
      <p:sp>
        <p:nvSpPr>
          <p:cNvPr id="32" name="TextBox 31"/>
          <p:cNvSpPr txBox="1"/>
          <p:nvPr/>
        </p:nvSpPr>
        <p:spPr>
          <a:xfrm>
            <a:off x="34290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2667000" y="2895600"/>
            <a:ext cx="1689548" cy="369332"/>
          </a:xfrm>
          <a:prstGeom prst="rect">
            <a:avLst/>
          </a:prstGeom>
        </p:spPr>
        <p:txBody>
          <a:bodyPr wrap="none">
            <a:spAutoFit/>
          </a:bodyPr>
          <a:lstStyle/>
          <a:p>
            <a:r>
              <a:rPr lang="en-US" dirty="0"/>
              <a:t>RD</a:t>
            </a:r>
            <a:r>
              <a:rPr lang="en-US" baseline="30000" dirty="0"/>
              <a:t>W</a:t>
            </a:r>
            <a:r>
              <a:rPr lang="en-US" dirty="0"/>
              <a:t>=RD=RD*</a:t>
            </a:r>
          </a:p>
        </p:txBody>
      </p:sp>
      <p:sp>
        <p:nvSpPr>
          <p:cNvPr id="3" name="Footer Placeholder 2">
            <a:extLst>
              <a:ext uri="{FF2B5EF4-FFF2-40B4-BE49-F238E27FC236}">
                <a16:creationId xmlns:a16="http://schemas.microsoft.com/office/drawing/2014/main" id="{39758A9A-3DEE-AC40-95E2-CE498B6CBE12}"/>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Slide Number Placeholder 3">
            <a:extLst>
              <a:ext uri="{FF2B5EF4-FFF2-40B4-BE49-F238E27FC236}">
                <a16:creationId xmlns:a16="http://schemas.microsoft.com/office/drawing/2014/main" id="{CED957AB-286D-2446-936B-BA39C19617A3}"/>
              </a:ext>
            </a:extLst>
          </p:cNvPr>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Tree>
    <p:extLst>
      <p:ext uri="{BB962C8B-B14F-4D97-AF65-F5344CB8AC3E}">
        <p14:creationId xmlns:p14="http://schemas.microsoft.com/office/powerpoint/2010/main" val="2572677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1981198"/>
          </a:xfrm>
          <a:ln>
            <a:solidFill>
              <a:srgbClr val="000000"/>
            </a:solidFill>
          </a:ln>
        </p:spPr>
        <p:txBody>
          <a:bodyPr/>
          <a:lstStyle/>
          <a:p>
            <a:r>
              <a:rPr lang="en-US" sz="2400" dirty="0"/>
              <a:t>Int’l market equilibrium is the relative price that equates world relative supply to world relative demand.</a:t>
            </a:r>
            <a:endParaRPr lang="en-US" sz="2000" dirty="0"/>
          </a:p>
          <a:p>
            <a:endParaRPr lang="en-US" sz="2400"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514600" y="5181600"/>
            <a:ext cx="685800"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4650059" y="3962400"/>
            <a:ext cx="4181707" cy="1981198"/>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As drawn, the home (no *) country is assumed to be the larger relative supplier of good C.</a:t>
            </a:r>
          </a:p>
          <a:p>
            <a:r>
              <a:rPr lang="en-US" sz="2400" dirty="0"/>
              <a:t>So home exports C.</a:t>
            </a:r>
          </a:p>
          <a:p>
            <a:endParaRPr lang="en-US" sz="2400" dirty="0"/>
          </a:p>
        </p:txBody>
      </p:sp>
      <p:sp>
        <p:nvSpPr>
          <p:cNvPr id="30" name="Rectangle 29"/>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4BDC15C9-3130-3D48-8D7D-F23F13B55A65}"/>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02468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P spid="3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590799" y="5181600"/>
            <a:ext cx="757877"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4800600" y="1524000"/>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The next slide shows production, consumption, and trade in this equilibrium</a:t>
            </a:r>
            <a:endParaRPr lang="en-US" sz="2000" dirty="0"/>
          </a:p>
          <a:p>
            <a:endParaRPr lang="en-US" sz="2400" dirty="0"/>
          </a:p>
        </p:txBody>
      </p:sp>
      <p:sp>
        <p:nvSpPr>
          <p:cNvPr id="20" name="Rectangle 19"/>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B2B7332B-7B37-7F46-88F3-FDCFB7B988C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2792286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3" name="Straight Connector 22"/>
          <p:cNvCxnSpPr>
            <a:endCxn id="20" idx="2"/>
          </p:cNvCxnSpPr>
          <p:nvPr/>
        </p:nvCxnSpPr>
        <p:spPr>
          <a:xfrm flipV="1">
            <a:off x="5032375" y="2857500"/>
            <a:ext cx="911225" cy="6351"/>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5181600" y="19812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V="1">
            <a:off x="5981700" y="2889250"/>
            <a:ext cx="0" cy="2209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V="1">
            <a:off x="1444625" y="4638676"/>
            <a:ext cx="2470150" cy="1904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a:endCxn id="59" idx="1"/>
          </p:cNvCxnSpPr>
          <p:nvPr/>
        </p:nvCxnSpPr>
        <p:spPr>
          <a:xfrm flipH="1" flipV="1">
            <a:off x="3120118" y="3731781"/>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Freeform 58"/>
          <p:cNvSpPr/>
          <p:nvPr/>
        </p:nvSpPr>
        <p:spPr>
          <a:xfrm rot="10800000">
            <a:off x="2482850" y="2264833"/>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104812" y="2235200"/>
            <a:ext cx="2311055" cy="248728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9" name="Straight Connector 68"/>
          <p:cNvCxnSpPr>
            <a:endCxn id="18" idx="0"/>
          </p:cNvCxnSpPr>
          <p:nvPr/>
        </p:nvCxnSpPr>
        <p:spPr>
          <a:xfrm flipH="1" flipV="1">
            <a:off x="3914775" y="4594225"/>
            <a:ext cx="9525" cy="58314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a:endCxn id="58" idx="2"/>
          </p:cNvCxnSpPr>
          <p:nvPr/>
        </p:nvCxnSpPr>
        <p:spPr>
          <a:xfrm flipV="1">
            <a:off x="1453092" y="3759200"/>
            <a:ext cx="1652058" cy="1799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5046133" y="3699933"/>
            <a:ext cx="1699684" cy="25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flipH="1" flipV="1">
            <a:off x="6743851" y="3697915"/>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819400" y="5181600"/>
            <a:ext cx="685800" cy="369332"/>
          </a:xfrm>
          <a:prstGeom prst="rect">
            <a:avLst/>
          </a:prstGeom>
          <a:noFill/>
        </p:spPr>
        <p:txBody>
          <a:bodyPr wrap="square" rtlCol="0">
            <a:spAutoFit/>
          </a:bodyPr>
          <a:lstStyle/>
          <a:p>
            <a:pPr marL="0" lvl="2" algn="ctr"/>
            <a:r>
              <a:rPr lang="en-US" dirty="0"/>
              <a:t>D</a:t>
            </a:r>
            <a:r>
              <a:rPr lang="en-US" baseline="-25000" dirty="0"/>
              <a:t>C</a:t>
            </a:r>
            <a:endParaRPr lang="en-US" dirty="0"/>
          </a:p>
        </p:txBody>
      </p:sp>
      <p:sp>
        <p:nvSpPr>
          <p:cNvPr id="79" name="TextBox 78"/>
          <p:cNvSpPr txBox="1"/>
          <p:nvPr/>
        </p:nvSpPr>
        <p:spPr>
          <a:xfrm>
            <a:off x="3581400" y="5181600"/>
            <a:ext cx="685800" cy="369332"/>
          </a:xfrm>
          <a:prstGeom prst="rect">
            <a:avLst/>
          </a:prstGeom>
          <a:noFill/>
        </p:spPr>
        <p:txBody>
          <a:bodyPr wrap="square" rtlCol="0">
            <a:spAutoFit/>
          </a:bodyPr>
          <a:lstStyle/>
          <a:p>
            <a:pPr marL="0" lvl="2" algn="ctr"/>
            <a:r>
              <a:rPr lang="en-US" dirty="0"/>
              <a:t>S</a:t>
            </a:r>
            <a:r>
              <a:rPr lang="en-US" baseline="-25000" dirty="0"/>
              <a:t>C</a:t>
            </a:r>
            <a:endParaRPr lang="en-US" dirty="0"/>
          </a:p>
        </p:txBody>
      </p:sp>
      <p:sp>
        <p:nvSpPr>
          <p:cNvPr id="80" name="TextBox 79"/>
          <p:cNvSpPr txBox="1"/>
          <p:nvPr/>
        </p:nvSpPr>
        <p:spPr>
          <a:xfrm>
            <a:off x="6400800" y="5181600"/>
            <a:ext cx="685800" cy="369332"/>
          </a:xfrm>
          <a:prstGeom prst="rect">
            <a:avLst/>
          </a:prstGeom>
          <a:noFill/>
        </p:spPr>
        <p:txBody>
          <a:bodyPr wrap="square" rtlCol="0">
            <a:spAutoFit/>
          </a:bodyPr>
          <a:lstStyle/>
          <a:p>
            <a:pPr marL="0" lvl="2" algn="ctr"/>
            <a:r>
              <a:rPr lang="en-US" dirty="0"/>
              <a:t>D</a:t>
            </a:r>
            <a:r>
              <a:rPr lang="en-US" baseline="-25000" dirty="0"/>
              <a:t>C</a:t>
            </a:r>
            <a:r>
              <a:rPr lang="en-US" dirty="0"/>
              <a:t>*</a:t>
            </a:r>
          </a:p>
        </p:txBody>
      </p:sp>
      <p:sp>
        <p:nvSpPr>
          <p:cNvPr id="81" name="TextBox 80"/>
          <p:cNvSpPr txBox="1"/>
          <p:nvPr/>
        </p:nvSpPr>
        <p:spPr>
          <a:xfrm>
            <a:off x="5638800" y="5181600"/>
            <a:ext cx="685800" cy="369332"/>
          </a:xfrm>
          <a:prstGeom prst="rect">
            <a:avLst/>
          </a:prstGeom>
          <a:noFill/>
        </p:spPr>
        <p:txBody>
          <a:bodyPr wrap="square" rtlCol="0">
            <a:spAutoFit/>
          </a:bodyPr>
          <a:lstStyle/>
          <a:p>
            <a:pPr marL="0" lvl="2" algn="ctr"/>
            <a:r>
              <a:rPr lang="en-US" dirty="0"/>
              <a:t>S</a:t>
            </a:r>
            <a:r>
              <a:rPr lang="en-US" baseline="-25000" dirty="0"/>
              <a:t>C</a:t>
            </a:r>
            <a:r>
              <a:rPr lang="en-US" dirty="0"/>
              <a:t>*</a:t>
            </a:r>
          </a:p>
        </p:txBody>
      </p:sp>
      <p:sp>
        <p:nvSpPr>
          <p:cNvPr id="82" name="TextBox 81"/>
          <p:cNvSpPr txBox="1"/>
          <p:nvPr/>
        </p:nvSpPr>
        <p:spPr>
          <a:xfrm>
            <a:off x="914400" y="3581400"/>
            <a:ext cx="685800" cy="369332"/>
          </a:xfrm>
          <a:prstGeom prst="rect">
            <a:avLst/>
          </a:prstGeom>
          <a:noFill/>
        </p:spPr>
        <p:txBody>
          <a:bodyPr wrap="square" rtlCol="0">
            <a:spAutoFit/>
          </a:bodyPr>
          <a:lstStyle/>
          <a:p>
            <a:pPr marL="0" lvl="2" algn="ctr"/>
            <a:r>
              <a:rPr lang="en-US" dirty="0"/>
              <a:t>D</a:t>
            </a:r>
            <a:r>
              <a:rPr lang="en-US" baseline="-25000" dirty="0"/>
              <a:t>F</a:t>
            </a:r>
            <a:endParaRPr lang="en-US" dirty="0"/>
          </a:p>
        </p:txBody>
      </p:sp>
      <p:sp>
        <p:nvSpPr>
          <p:cNvPr id="83" name="TextBox 82"/>
          <p:cNvSpPr txBox="1"/>
          <p:nvPr/>
        </p:nvSpPr>
        <p:spPr>
          <a:xfrm>
            <a:off x="914400" y="4495800"/>
            <a:ext cx="685800" cy="369332"/>
          </a:xfrm>
          <a:prstGeom prst="rect">
            <a:avLst/>
          </a:prstGeom>
          <a:noFill/>
        </p:spPr>
        <p:txBody>
          <a:bodyPr wrap="square" rtlCol="0">
            <a:spAutoFit/>
          </a:bodyPr>
          <a:lstStyle/>
          <a:p>
            <a:pPr marL="0" lvl="2" algn="ctr"/>
            <a:r>
              <a:rPr lang="en-US" dirty="0"/>
              <a:t>S</a:t>
            </a:r>
            <a:r>
              <a:rPr lang="en-US" baseline="-25000" dirty="0"/>
              <a:t>F</a:t>
            </a:r>
            <a:endParaRPr lang="en-US" dirty="0"/>
          </a:p>
        </p:txBody>
      </p:sp>
      <p:sp>
        <p:nvSpPr>
          <p:cNvPr id="84" name="TextBox 83"/>
          <p:cNvSpPr txBox="1"/>
          <p:nvPr/>
        </p:nvSpPr>
        <p:spPr>
          <a:xfrm>
            <a:off x="4419600" y="2667000"/>
            <a:ext cx="685800" cy="369332"/>
          </a:xfrm>
          <a:prstGeom prst="rect">
            <a:avLst/>
          </a:prstGeom>
          <a:noFill/>
        </p:spPr>
        <p:txBody>
          <a:bodyPr wrap="square" rtlCol="0">
            <a:spAutoFit/>
          </a:bodyPr>
          <a:lstStyle/>
          <a:p>
            <a:pPr marL="0" lvl="2" algn="ctr"/>
            <a:r>
              <a:rPr lang="en-US" dirty="0"/>
              <a:t>S</a:t>
            </a:r>
            <a:r>
              <a:rPr lang="en-US" baseline="-25000" dirty="0"/>
              <a:t>F</a:t>
            </a:r>
            <a:r>
              <a:rPr lang="en-US" dirty="0"/>
              <a:t>*</a:t>
            </a:r>
          </a:p>
        </p:txBody>
      </p:sp>
      <p:sp>
        <p:nvSpPr>
          <p:cNvPr id="85" name="TextBox 84"/>
          <p:cNvSpPr txBox="1"/>
          <p:nvPr/>
        </p:nvSpPr>
        <p:spPr>
          <a:xfrm>
            <a:off x="4419600" y="3505200"/>
            <a:ext cx="685800" cy="369332"/>
          </a:xfrm>
          <a:prstGeom prst="rect">
            <a:avLst/>
          </a:prstGeom>
          <a:noFill/>
        </p:spPr>
        <p:txBody>
          <a:bodyPr wrap="square" rtlCol="0">
            <a:spAutoFit/>
          </a:bodyPr>
          <a:lstStyle/>
          <a:p>
            <a:pPr marL="0" lvl="2" algn="ctr"/>
            <a:r>
              <a:rPr lang="en-US" dirty="0"/>
              <a:t>D</a:t>
            </a:r>
            <a:r>
              <a:rPr lang="en-US" baseline="-25000" dirty="0"/>
              <a:t>F</a:t>
            </a:r>
            <a:r>
              <a:rPr lang="en-US" dirty="0"/>
              <a:t>*</a:t>
            </a:r>
          </a:p>
        </p:txBody>
      </p:sp>
      <p:sp>
        <p:nvSpPr>
          <p:cNvPr id="3" name="Footer Placeholder 2">
            <a:extLst>
              <a:ext uri="{FF2B5EF4-FFF2-40B4-BE49-F238E27FC236}">
                <a16:creationId xmlns:a16="http://schemas.microsoft.com/office/drawing/2014/main" id="{EED878F5-EEAF-7C41-A3DE-ED05CA23E485}"/>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643083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3" name="Straight Connector 22"/>
          <p:cNvCxnSpPr>
            <a:endCxn id="20" idx="2"/>
          </p:cNvCxnSpPr>
          <p:nvPr/>
        </p:nvCxnSpPr>
        <p:spPr>
          <a:xfrm flipV="1">
            <a:off x="5032375" y="2857500"/>
            <a:ext cx="911225" cy="6351"/>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5181600" y="19812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V="1">
            <a:off x="5981700" y="2889250"/>
            <a:ext cx="0" cy="2209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V="1">
            <a:off x="1444625" y="4638676"/>
            <a:ext cx="2470150" cy="1904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a:endCxn id="59" idx="1"/>
          </p:cNvCxnSpPr>
          <p:nvPr/>
        </p:nvCxnSpPr>
        <p:spPr>
          <a:xfrm flipH="1" flipV="1">
            <a:off x="3120118" y="3731781"/>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Freeform 58"/>
          <p:cNvSpPr/>
          <p:nvPr/>
        </p:nvSpPr>
        <p:spPr>
          <a:xfrm rot="10800000">
            <a:off x="2482850" y="2264833"/>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104812" y="2235200"/>
            <a:ext cx="2311055" cy="248728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9" name="Straight Connector 68"/>
          <p:cNvCxnSpPr>
            <a:endCxn id="18" idx="0"/>
          </p:cNvCxnSpPr>
          <p:nvPr/>
        </p:nvCxnSpPr>
        <p:spPr>
          <a:xfrm flipH="1" flipV="1">
            <a:off x="3914775" y="4594225"/>
            <a:ext cx="9525" cy="58314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a:endCxn id="58" idx="2"/>
          </p:cNvCxnSpPr>
          <p:nvPr/>
        </p:nvCxnSpPr>
        <p:spPr>
          <a:xfrm flipV="1">
            <a:off x="1453092" y="3759200"/>
            <a:ext cx="1652058" cy="1799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5046133" y="3699933"/>
            <a:ext cx="1699684" cy="25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flipH="1" flipV="1">
            <a:off x="6743851" y="3697915"/>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819400" y="5181600"/>
            <a:ext cx="685800" cy="369332"/>
          </a:xfrm>
          <a:prstGeom prst="rect">
            <a:avLst/>
          </a:prstGeom>
          <a:noFill/>
        </p:spPr>
        <p:txBody>
          <a:bodyPr wrap="square" rtlCol="0">
            <a:spAutoFit/>
          </a:bodyPr>
          <a:lstStyle/>
          <a:p>
            <a:pPr marL="0" lvl="2" algn="ctr"/>
            <a:r>
              <a:rPr lang="en-US" dirty="0"/>
              <a:t>D</a:t>
            </a:r>
            <a:r>
              <a:rPr lang="en-US" baseline="-25000" dirty="0"/>
              <a:t>C</a:t>
            </a:r>
            <a:endParaRPr lang="en-US" dirty="0"/>
          </a:p>
        </p:txBody>
      </p:sp>
      <p:sp>
        <p:nvSpPr>
          <p:cNvPr id="79" name="TextBox 78"/>
          <p:cNvSpPr txBox="1"/>
          <p:nvPr/>
        </p:nvSpPr>
        <p:spPr>
          <a:xfrm>
            <a:off x="3603625" y="5181600"/>
            <a:ext cx="685800" cy="369332"/>
          </a:xfrm>
          <a:prstGeom prst="rect">
            <a:avLst/>
          </a:prstGeom>
          <a:noFill/>
        </p:spPr>
        <p:txBody>
          <a:bodyPr wrap="square" rtlCol="0">
            <a:spAutoFit/>
          </a:bodyPr>
          <a:lstStyle/>
          <a:p>
            <a:pPr marL="0" lvl="2" algn="ctr"/>
            <a:r>
              <a:rPr lang="en-US" dirty="0"/>
              <a:t>S</a:t>
            </a:r>
            <a:r>
              <a:rPr lang="en-US" baseline="-25000" dirty="0"/>
              <a:t>C</a:t>
            </a:r>
            <a:endParaRPr lang="en-US" dirty="0"/>
          </a:p>
        </p:txBody>
      </p:sp>
      <p:sp>
        <p:nvSpPr>
          <p:cNvPr id="80" name="TextBox 79"/>
          <p:cNvSpPr txBox="1"/>
          <p:nvPr/>
        </p:nvSpPr>
        <p:spPr>
          <a:xfrm>
            <a:off x="6400800" y="5181600"/>
            <a:ext cx="685800" cy="369332"/>
          </a:xfrm>
          <a:prstGeom prst="rect">
            <a:avLst/>
          </a:prstGeom>
          <a:noFill/>
        </p:spPr>
        <p:txBody>
          <a:bodyPr wrap="square" rtlCol="0">
            <a:spAutoFit/>
          </a:bodyPr>
          <a:lstStyle/>
          <a:p>
            <a:pPr marL="0" lvl="2" algn="ctr"/>
            <a:r>
              <a:rPr lang="en-US" dirty="0"/>
              <a:t>D</a:t>
            </a:r>
            <a:r>
              <a:rPr lang="en-US" baseline="-25000" dirty="0"/>
              <a:t>C</a:t>
            </a:r>
            <a:r>
              <a:rPr lang="en-US" dirty="0"/>
              <a:t>*</a:t>
            </a:r>
          </a:p>
        </p:txBody>
      </p:sp>
      <p:sp>
        <p:nvSpPr>
          <p:cNvPr id="81" name="TextBox 80"/>
          <p:cNvSpPr txBox="1"/>
          <p:nvPr/>
        </p:nvSpPr>
        <p:spPr>
          <a:xfrm>
            <a:off x="5638800" y="5181600"/>
            <a:ext cx="685800" cy="369332"/>
          </a:xfrm>
          <a:prstGeom prst="rect">
            <a:avLst/>
          </a:prstGeom>
          <a:noFill/>
        </p:spPr>
        <p:txBody>
          <a:bodyPr wrap="square" rtlCol="0">
            <a:spAutoFit/>
          </a:bodyPr>
          <a:lstStyle/>
          <a:p>
            <a:pPr marL="0" lvl="2" algn="ctr"/>
            <a:r>
              <a:rPr lang="en-US" dirty="0"/>
              <a:t>S</a:t>
            </a:r>
            <a:r>
              <a:rPr lang="en-US" baseline="-25000" dirty="0"/>
              <a:t>C</a:t>
            </a:r>
            <a:r>
              <a:rPr lang="en-US" dirty="0"/>
              <a:t>*</a:t>
            </a:r>
          </a:p>
        </p:txBody>
      </p:sp>
      <p:sp>
        <p:nvSpPr>
          <p:cNvPr id="82" name="TextBox 81"/>
          <p:cNvSpPr txBox="1"/>
          <p:nvPr/>
        </p:nvSpPr>
        <p:spPr>
          <a:xfrm>
            <a:off x="914400" y="3581400"/>
            <a:ext cx="685800" cy="369332"/>
          </a:xfrm>
          <a:prstGeom prst="rect">
            <a:avLst/>
          </a:prstGeom>
          <a:noFill/>
        </p:spPr>
        <p:txBody>
          <a:bodyPr wrap="square" rtlCol="0">
            <a:spAutoFit/>
          </a:bodyPr>
          <a:lstStyle/>
          <a:p>
            <a:pPr marL="0" lvl="2" algn="ctr"/>
            <a:r>
              <a:rPr lang="en-US" dirty="0"/>
              <a:t>D</a:t>
            </a:r>
            <a:r>
              <a:rPr lang="en-US" baseline="-25000" dirty="0"/>
              <a:t>F</a:t>
            </a:r>
            <a:endParaRPr lang="en-US" dirty="0"/>
          </a:p>
        </p:txBody>
      </p:sp>
      <p:sp>
        <p:nvSpPr>
          <p:cNvPr id="83" name="TextBox 82"/>
          <p:cNvSpPr txBox="1"/>
          <p:nvPr/>
        </p:nvSpPr>
        <p:spPr>
          <a:xfrm>
            <a:off x="914400" y="4495800"/>
            <a:ext cx="685800" cy="369332"/>
          </a:xfrm>
          <a:prstGeom prst="rect">
            <a:avLst/>
          </a:prstGeom>
          <a:noFill/>
        </p:spPr>
        <p:txBody>
          <a:bodyPr wrap="square" rtlCol="0">
            <a:spAutoFit/>
          </a:bodyPr>
          <a:lstStyle/>
          <a:p>
            <a:pPr marL="0" lvl="2" algn="ctr"/>
            <a:r>
              <a:rPr lang="en-US" dirty="0"/>
              <a:t>S</a:t>
            </a:r>
            <a:r>
              <a:rPr lang="en-US" baseline="-25000" dirty="0"/>
              <a:t>F</a:t>
            </a:r>
            <a:endParaRPr lang="en-US" dirty="0"/>
          </a:p>
        </p:txBody>
      </p:sp>
      <p:sp>
        <p:nvSpPr>
          <p:cNvPr id="84" name="TextBox 83"/>
          <p:cNvSpPr txBox="1"/>
          <p:nvPr/>
        </p:nvSpPr>
        <p:spPr>
          <a:xfrm>
            <a:off x="4419600" y="2667000"/>
            <a:ext cx="685800" cy="369332"/>
          </a:xfrm>
          <a:prstGeom prst="rect">
            <a:avLst/>
          </a:prstGeom>
          <a:noFill/>
        </p:spPr>
        <p:txBody>
          <a:bodyPr wrap="square" rtlCol="0">
            <a:spAutoFit/>
          </a:bodyPr>
          <a:lstStyle/>
          <a:p>
            <a:pPr marL="0" lvl="2" algn="ctr"/>
            <a:r>
              <a:rPr lang="en-US" dirty="0"/>
              <a:t>S</a:t>
            </a:r>
            <a:r>
              <a:rPr lang="en-US" baseline="-25000" dirty="0"/>
              <a:t>F</a:t>
            </a:r>
            <a:r>
              <a:rPr lang="en-US" dirty="0"/>
              <a:t>*</a:t>
            </a:r>
          </a:p>
        </p:txBody>
      </p:sp>
      <p:sp>
        <p:nvSpPr>
          <p:cNvPr id="85" name="TextBox 84"/>
          <p:cNvSpPr txBox="1"/>
          <p:nvPr/>
        </p:nvSpPr>
        <p:spPr>
          <a:xfrm>
            <a:off x="4419600" y="3505200"/>
            <a:ext cx="685800" cy="369332"/>
          </a:xfrm>
          <a:prstGeom prst="rect">
            <a:avLst/>
          </a:prstGeom>
          <a:noFill/>
        </p:spPr>
        <p:txBody>
          <a:bodyPr wrap="square" rtlCol="0">
            <a:spAutoFit/>
          </a:bodyPr>
          <a:lstStyle/>
          <a:p>
            <a:pPr marL="0" lvl="2" algn="ctr"/>
            <a:r>
              <a:rPr lang="en-US" dirty="0"/>
              <a:t>D</a:t>
            </a:r>
            <a:r>
              <a:rPr lang="en-US" baseline="-25000" dirty="0"/>
              <a:t>F</a:t>
            </a:r>
            <a:r>
              <a:rPr lang="en-US" dirty="0"/>
              <a:t>*</a:t>
            </a:r>
          </a:p>
        </p:txBody>
      </p:sp>
      <p:sp>
        <p:nvSpPr>
          <p:cNvPr id="86" name="Right Triangle 85"/>
          <p:cNvSpPr/>
          <p:nvPr/>
        </p:nvSpPr>
        <p:spPr>
          <a:xfrm>
            <a:off x="3136900" y="3759200"/>
            <a:ext cx="768350" cy="8763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ight Triangle 40"/>
          <p:cNvSpPr/>
          <p:nvPr/>
        </p:nvSpPr>
        <p:spPr>
          <a:xfrm>
            <a:off x="5975350" y="2844800"/>
            <a:ext cx="768350" cy="8763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Left Brace 41"/>
          <p:cNvSpPr/>
          <p:nvPr/>
        </p:nvSpPr>
        <p:spPr>
          <a:xfrm flipH="1">
            <a:off x="1447800" y="3775075"/>
            <a:ext cx="152400" cy="866775"/>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TextBox 42"/>
          <p:cNvSpPr txBox="1"/>
          <p:nvPr/>
        </p:nvSpPr>
        <p:spPr>
          <a:xfrm>
            <a:off x="1520825" y="4013200"/>
            <a:ext cx="68580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F</a:t>
            </a:r>
            <a:endParaRPr lang="en-US" baseline="30000" dirty="0">
              <a:solidFill>
                <a:srgbClr val="008000"/>
              </a:solidFill>
            </a:endParaRPr>
          </a:p>
        </p:txBody>
      </p:sp>
      <p:sp>
        <p:nvSpPr>
          <p:cNvPr id="44" name="Left Brace 43"/>
          <p:cNvSpPr/>
          <p:nvPr/>
        </p:nvSpPr>
        <p:spPr>
          <a:xfrm flipH="1">
            <a:off x="5038725" y="2858559"/>
            <a:ext cx="152400" cy="866775"/>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5111750" y="3096684"/>
            <a:ext cx="68580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F</a:t>
            </a:r>
            <a:r>
              <a:rPr lang="en-US" dirty="0">
                <a:solidFill>
                  <a:srgbClr val="008000"/>
                </a:solidFill>
              </a:rPr>
              <a:t>*</a:t>
            </a:r>
            <a:endParaRPr lang="en-US" baseline="30000" dirty="0">
              <a:solidFill>
                <a:srgbClr val="008000"/>
              </a:solidFill>
            </a:endParaRPr>
          </a:p>
        </p:txBody>
      </p:sp>
      <p:sp>
        <p:nvSpPr>
          <p:cNvPr id="47" name="Left Brace 46"/>
          <p:cNvSpPr/>
          <p:nvPr/>
        </p:nvSpPr>
        <p:spPr>
          <a:xfrm rot="16200000" flipH="1">
            <a:off x="3455458" y="4701116"/>
            <a:ext cx="152400" cy="783167"/>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TextBox 47"/>
          <p:cNvSpPr txBox="1"/>
          <p:nvPr/>
        </p:nvSpPr>
        <p:spPr>
          <a:xfrm>
            <a:off x="3260725" y="4673600"/>
            <a:ext cx="70485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C</a:t>
            </a:r>
            <a:endParaRPr lang="en-US" baseline="30000" dirty="0">
              <a:solidFill>
                <a:srgbClr val="008000"/>
              </a:solidFill>
            </a:endParaRPr>
          </a:p>
        </p:txBody>
      </p:sp>
      <p:sp>
        <p:nvSpPr>
          <p:cNvPr id="51" name="Left Brace 50"/>
          <p:cNvSpPr/>
          <p:nvPr/>
        </p:nvSpPr>
        <p:spPr>
          <a:xfrm rot="16200000" flipH="1">
            <a:off x="6300260" y="4707468"/>
            <a:ext cx="152400" cy="783167"/>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TextBox 51"/>
          <p:cNvSpPr txBox="1"/>
          <p:nvPr/>
        </p:nvSpPr>
        <p:spPr>
          <a:xfrm>
            <a:off x="6105527" y="4679952"/>
            <a:ext cx="70485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C</a:t>
            </a:r>
            <a:r>
              <a:rPr lang="en-US" dirty="0">
                <a:solidFill>
                  <a:srgbClr val="008000"/>
                </a:solidFill>
              </a:rPr>
              <a:t>*</a:t>
            </a:r>
            <a:endParaRPr lang="en-US" baseline="30000" dirty="0">
              <a:solidFill>
                <a:srgbClr val="008000"/>
              </a:solidFill>
            </a:endParaRPr>
          </a:p>
        </p:txBody>
      </p:sp>
      <p:sp>
        <p:nvSpPr>
          <p:cNvPr id="53" name="TextBox 52"/>
          <p:cNvSpPr txBox="1"/>
          <p:nvPr/>
        </p:nvSpPr>
        <p:spPr>
          <a:xfrm>
            <a:off x="3090334" y="1297517"/>
            <a:ext cx="1305983" cy="923330"/>
          </a:xfrm>
          <a:prstGeom prst="rect">
            <a:avLst/>
          </a:prstGeom>
          <a:noFill/>
        </p:spPr>
        <p:txBody>
          <a:bodyPr wrap="square" rtlCol="0">
            <a:spAutoFit/>
          </a:bodyPr>
          <a:lstStyle/>
          <a:p>
            <a:pPr algn="ctr"/>
            <a:r>
              <a:rPr lang="en-US" dirty="0">
                <a:solidFill>
                  <a:srgbClr val="008000"/>
                </a:solidFill>
              </a:rPr>
              <a:t>Trade Triangles</a:t>
            </a:r>
          </a:p>
          <a:p>
            <a:pPr algn="ctr"/>
            <a:r>
              <a:rPr lang="en-US" dirty="0">
                <a:solidFill>
                  <a:srgbClr val="008000"/>
                </a:solidFill>
              </a:rPr>
              <a:t>(Identical)</a:t>
            </a:r>
          </a:p>
        </p:txBody>
      </p:sp>
      <p:cxnSp>
        <p:nvCxnSpPr>
          <p:cNvPr id="4" name="Curved Connector 3"/>
          <p:cNvCxnSpPr>
            <a:stCxn id="53" idx="2"/>
          </p:cNvCxnSpPr>
          <p:nvPr/>
        </p:nvCxnSpPr>
        <p:spPr>
          <a:xfrm rot="5400000">
            <a:off x="2711154" y="2845561"/>
            <a:ext cx="1656887" cy="407458"/>
          </a:xfrm>
          <a:prstGeom prst="curvedConnector3">
            <a:avLst>
              <a:gd name="adj1" fmla="val 49489"/>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4" name="Curved Connector 53"/>
          <p:cNvCxnSpPr>
            <a:stCxn id="53" idx="2"/>
          </p:cNvCxnSpPr>
          <p:nvPr/>
        </p:nvCxnSpPr>
        <p:spPr>
          <a:xfrm rot="16200000" flipH="1">
            <a:off x="4353686" y="1610486"/>
            <a:ext cx="945686" cy="2166407"/>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B91D3814-7680-6640-9341-B5765599E967}"/>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616301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spTree>
    <p:extLst>
      <p:ext uri="{BB962C8B-B14F-4D97-AF65-F5344CB8AC3E}">
        <p14:creationId xmlns:p14="http://schemas.microsoft.com/office/powerpoint/2010/main" val="13555005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At the micro level trade arises because of differences in prices in autarky.  But in the general-equilibrium Standard Model, these autarky price differences arise because of more basic differences in the countries.  What is the basic difference we see here that plays that role?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spTree>
    <p:extLst>
      <p:ext uri="{BB962C8B-B14F-4D97-AF65-F5344CB8AC3E}">
        <p14:creationId xmlns:p14="http://schemas.microsoft.com/office/powerpoint/2010/main" val="15815213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The text says “the value of an economy’s consumption equals the value of its production.”  What does this mean that the text is assuming about the balance of trade?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spTree>
    <p:extLst>
      <p:ext uri="{BB962C8B-B14F-4D97-AF65-F5344CB8AC3E}">
        <p14:creationId xmlns:p14="http://schemas.microsoft.com/office/powerpoint/2010/main" val="37124299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2715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model</a:t>
            </a:r>
          </a:p>
        </p:txBody>
      </p:sp>
      <p:sp>
        <p:nvSpPr>
          <p:cNvPr id="3" name="Content Placeholder 2"/>
          <p:cNvSpPr>
            <a:spLocks noGrp="1"/>
          </p:cNvSpPr>
          <p:nvPr>
            <p:ph idx="1"/>
          </p:nvPr>
        </p:nvSpPr>
        <p:spPr/>
        <p:txBody>
          <a:bodyPr/>
          <a:lstStyle/>
          <a:p>
            <a:r>
              <a:rPr lang="en-US" dirty="0"/>
              <a:t>Includes as special cases</a:t>
            </a:r>
          </a:p>
          <a:p>
            <a:pPr lvl="1"/>
            <a:r>
              <a:rPr lang="en-US" dirty="0"/>
              <a:t>The Ricardian model (but linear PPF)</a:t>
            </a:r>
          </a:p>
          <a:p>
            <a:pPr lvl="1"/>
            <a:r>
              <a:rPr lang="en-US" dirty="0"/>
              <a:t>Heckscher-Ohlin Model</a:t>
            </a:r>
          </a:p>
          <a:p>
            <a:pPr lvl="1"/>
            <a:r>
              <a:rPr lang="en-US" dirty="0"/>
              <a:t>Specific factors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4" name="Footer Placeholder 3">
            <a:extLst>
              <a:ext uri="{FF2B5EF4-FFF2-40B4-BE49-F238E27FC236}">
                <a16:creationId xmlns:a16="http://schemas.microsoft.com/office/drawing/2014/main" id="{93CB4CDC-ABD2-7E4B-B37F-BE698FD3532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1504178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a:t>
            </a:r>
            <a:br>
              <a:rPr lang="en-US" dirty="0"/>
            </a:b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657600"/>
            <a:ext cx="2819400" cy="15113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62BE9BFA-724E-3543-A135-299D2F03B493}"/>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7" name="Freeform 26">
            <a:extLst>
              <a:ext uri="{FF2B5EF4-FFF2-40B4-BE49-F238E27FC236}">
                <a16:creationId xmlns:a16="http://schemas.microsoft.com/office/drawing/2014/main" id="{2EDF6A4C-93D5-154A-B101-DD1C31EB9F11}"/>
              </a:ext>
            </a:extLst>
          </p:cNvPr>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Freeform 27">
            <a:extLst>
              <a:ext uri="{FF2B5EF4-FFF2-40B4-BE49-F238E27FC236}">
                <a16:creationId xmlns:a16="http://schemas.microsoft.com/office/drawing/2014/main" id="{DE424F31-0D46-A542-9A19-1D6935F3B1F2}"/>
              </a:ext>
            </a:extLst>
          </p:cNvPr>
          <p:cNvSpPr/>
          <p:nvPr/>
        </p:nvSpPr>
        <p:spPr>
          <a:xfrm>
            <a:off x="1447799" y="3257550"/>
            <a:ext cx="2581275" cy="191135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Content Placeholder 2">
            <a:extLst>
              <a:ext uri="{FF2B5EF4-FFF2-40B4-BE49-F238E27FC236}">
                <a16:creationId xmlns:a16="http://schemas.microsoft.com/office/drawing/2014/main" id="{308BD142-C704-6141-BA8A-810D3BCE7639}"/>
              </a:ext>
            </a:extLst>
          </p:cNvPr>
          <p:cNvSpPr txBox="1">
            <a:spLocks/>
          </p:cNvSpPr>
          <p:nvPr/>
        </p:nvSpPr>
        <p:spPr bwMode="auto">
          <a:xfrm>
            <a:off x="4800600" y="1523999"/>
            <a:ext cx="3886200" cy="3639016"/>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Economic growth appears as an expansion of production possibilities</a:t>
            </a:r>
          </a:p>
          <a:p>
            <a:r>
              <a:rPr lang="en-US" sz="2400" dirty="0"/>
              <a:t>Shifting the PPF outward</a:t>
            </a:r>
          </a:p>
          <a:p>
            <a:r>
              <a:rPr lang="en-US" sz="2400" dirty="0"/>
              <a:t>But this can happen in several ways</a:t>
            </a:r>
          </a:p>
          <a:p>
            <a:r>
              <a:rPr lang="en-US" sz="2400" dirty="0"/>
              <a:t>And these matter</a:t>
            </a:r>
            <a:endParaRPr lang="en-US" sz="2000" dirty="0"/>
          </a:p>
          <a:p>
            <a:endParaRPr lang="en-US" sz="2400" dirty="0"/>
          </a:p>
        </p:txBody>
      </p:sp>
    </p:spTree>
    <p:extLst>
      <p:ext uri="{BB962C8B-B14F-4D97-AF65-F5344CB8AC3E}">
        <p14:creationId xmlns:p14="http://schemas.microsoft.com/office/powerpoint/2010/main" val="227948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solidFill>
                  <a:srgbClr val="3366FF"/>
                </a:solidFill>
              </a:rPr>
              <a:t>Neutral</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657600"/>
            <a:ext cx="2819400" cy="15113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05000" y="2514600"/>
            <a:ext cx="2447925" cy="2559050"/>
          </a:xfrm>
          <a:prstGeom prst="line">
            <a:avLst/>
          </a:pr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3759200" y="44640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3782483" y="4196292"/>
            <a:ext cx="425450" cy="369332"/>
          </a:xfrm>
          <a:prstGeom prst="rect">
            <a:avLst/>
          </a:prstGeom>
          <a:noFill/>
        </p:spPr>
        <p:txBody>
          <a:bodyPr wrap="square" rtlCol="0">
            <a:spAutoFit/>
          </a:bodyPr>
          <a:lstStyle/>
          <a:p>
            <a:pPr marL="0" lvl="2"/>
            <a:r>
              <a:rPr lang="en-US" dirty="0">
                <a:solidFill>
                  <a:srgbClr val="3366FF"/>
                </a:solidFill>
              </a:rPr>
              <a:t>S</a:t>
            </a:r>
            <a:r>
              <a:rPr lang="en-US" baseline="30000" dirty="0">
                <a:solidFill>
                  <a:srgbClr val="3366FF"/>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3366FF"/>
                </a:solidFill>
              </a:rPr>
              <a:t>D</a:t>
            </a:r>
            <a:r>
              <a:rPr lang="en-US" baseline="30000" dirty="0">
                <a:solidFill>
                  <a:srgbClr val="3366FF"/>
                </a:solidFill>
              </a:rPr>
              <a:t>1</a:t>
            </a:r>
          </a:p>
        </p:txBody>
      </p:sp>
      <p:sp>
        <p:nvSpPr>
          <p:cNvPr id="3" name="Footer Placeholder 2">
            <a:extLst>
              <a:ext uri="{FF2B5EF4-FFF2-40B4-BE49-F238E27FC236}">
                <a16:creationId xmlns:a16="http://schemas.microsoft.com/office/drawing/2014/main" id="{62BE9BFA-724E-3543-A135-299D2F03B49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3404973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t>Neutral</a:t>
            </a:r>
          </a:p>
          <a:p>
            <a:pPr lvl="1"/>
            <a:r>
              <a:rPr lang="en-US" sz="2000" dirty="0">
                <a:solidFill>
                  <a:srgbClr val="FF0000"/>
                </a:solidFill>
              </a:rPr>
              <a:t>Biased toward export (cloth)</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 name="Footer Placeholder 2">
            <a:extLst>
              <a:ext uri="{FF2B5EF4-FFF2-40B4-BE49-F238E27FC236}">
                <a16:creationId xmlns:a16="http://schemas.microsoft.com/office/drawing/2014/main" id="{EA4E3A07-B6B8-A642-A997-7B500444651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247836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t>Neutral</a:t>
            </a:r>
          </a:p>
          <a:p>
            <a:pPr lvl="1"/>
            <a:r>
              <a:rPr lang="en-US" sz="2000" dirty="0"/>
              <a:t>Biased toward export (cloth)</a:t>
            </a:r>
          </a:p>
          <a:p>
            <a:pPr lvl="1"/>
            <a:r>
              <a:rPr lang="en-US" sz="2000" dirty="0">
                <a:solidFill>
                  <a:srgbClr val="008000"/>
                </a:solidFill>
              </a:rPr>
              <a:t>Biased toward import (food)</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799" y="3257550"/>
            <a:ext cx="2581275" cy="191135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3308350" y="3997325"/>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3357033" y="3789892"/>
            <a:ext cx="425450" cy="369332"/>
          </a:xfrm>
          <a:prstGeom prst="rect">
            <a:avLst/>
          </a:prstGeom>
          <a:noFill/>
        </p:spPr>
        <p:txBody>
          <a:bodyPr wrap="square" rtlCol="0">
            <a:spAutoFit/>
          </a:bodyPr>
          <a:lstStyle/>
          <a:p>
            <a:pPr marL="0" lvl="2"/>
            <a:r>
              <a:rPr lang="en-US" dirty="0">
                <a:solidFill>
                  <a:srgbClr val="008000"/>
                </a:solidFill>
              </a:rPr>
              <a:t>S</a:t>
            </a:r>
            <a:r>
              <a:rPr lang="en-US" baseline="30000" dirty="0">
                <a:solidFill>
                  <a:srgbClr val="008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1</a:t>
            </a:r>
          </a:p>
        </p:txBody>
      </p:sp>
      <p:sp>
        <p:nvSpPr>
          <p:cNvPr id="3" name="Footer Placeholder 2">
            <a:extLst>
              <a:ext uri="{FF2B5EF4-FFF2-40B4-BE49-F238E27FC236}">
                <a16:creationId xmlns:a16="http://schemas.microsoft.com/office/drawing/2014/main" id="{A65C4291-EF9A-9E4C-8DBF-13388DB968AC}"/>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7381961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sp>
        <p:nvSpPr>
          <p:cNvPr id="3" name="Content Placeholder 2"/>
          <p:cNvSpPr>
            <a:spLocks noGrp="1"/>
          </p:cNvSpPr>
          <p:nvPr>
            <p:ph idx="1"/>
          </p:nvPr>
        </p:nvSpPr>
        <p:spPr/>
        <p:txBody>
          <a:bodyPr/>
          <a:lstStyle/>
          <a:p>
            <a:r>
              <a:rPr lang="en-US" dirty="0"/>
              <a:t>Growth of a large country will usually change world prices</a:t>
            </a:r>
          </a:p>
          <a:p>
            <a:r>
              <a:rPr lang="en-US" dirty="0"/>
              <a:t>So the previous 3 slides no longer show the final effects of growth</a:t>
            </a:r>
          </a:p>
          <a:p>
            <a:r>
              <a:rPr lang="en-US" dirty="0"/>
              <a:t>They do, however, show </a:t>
            </a:r>
          </a:p>
          <a:p>
            <a:pPr lvl="1"/>
            <a:r>
              <a:rPr lang="en-US" dirty="0"/>
              <a:t>what happens for </a:t>
            </a:r>
            <a:r>
              <a:rPr lang="en-US" u="sng" dirty="0"/>
              <a:t>given</a:t>
            </a:r>
            <a:r>
              <a:rPr lang="en-US" dirty="0"/>
              <a:t> prices, and thus</a:t>
            </a:r>
          </a:p>
          <a:p>
            <a:pPr lvl="1"/>
            <a:r>
              <a:rPr lang="en-US" dirty="0"/>
              <a:t>tell us how world relative supply will shift </a:t>
            </a:r>
          </a:p>
          <a:p>
            <a:pPr marL="914400" lvl="2" indent="0">
              <a:buNone/>
            </a:pPr>
            <a:r>
              <a:rPr lang="en-US" dirty="0"/>
              <a:t>(world relative demand will </a:t>
            </a:r>
            <a:r>
              <a:rPr lang="en-US" u="sng" dirty="0"/>
              <a:t>not</a:t>
            </a:r>
            <a:r>
              <a:rPr lang="en-US" dirty="0"/>
              <a:t> shift, if the countries have the same homothetic preferences)</a:t>
            </a:r>
          </a:p>
        </p:txBody>
      </p:sp>
      <p:sp>
        <p:nvSpPr>
          <p:cNvPr id="4" name="Footer Placeholder 3">
            <a:extLst>
              <a:ext uri="{FF2B5EF4-FFF2-40B4-BE49-F238E27FC236}">
                <a16:creationId xmlns:a16="http://schemas.microsoft.com/office/drawing/2014/main" id="{0E031300-0391-BF4F-9106-B8AC53FAC4A8}"/>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5650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sp>
        <p:nvSpPr>
          <p:cNvPr id="3" name="Content Placeholder 2"/>
          <p:cNvSpPr>
            <a:spLocks noGrp="1"/>
          </p:cNvSpPr>
          <p:nvPr>
            <p:ph idx="1"/>
          </p:nvPr>
        </p:nvSpPr>
        <p:spPr/>
        <p:txBody>
          <a:bodyPr/>
          <a:lstStyle/>
          <a:p>
            <a:r>
              <a:rPr lang="en-US" dirty="0"/>
              <a:t>Recall that</a:t>
            </a:r>
          </a:p>
          <a:p>
            <a:pPr marL="0" indent="0">
              <a:buNone/>
            </a:pPr>
            <a:endParaRPr lang="en-US" dirty="0"/>
          </a:p>
          <a:p>
            <a:endParaRPr lang="en-US" dirty="0"/>
          </a:p>
          <a:p>
            <a:r>
              <a:rPr lang="en-US" dirty="0"/>
              <a:t>This will increase if either RS or β</a:t>
            </a:r>
            <a:r>
              <a:rPr lang="en-US" baseline="-25000" dirty="0"/>
              <a:t>SF</a:t>
            </a:r>
            <a:r>
              <a:rPr lang="en-US" dirty="0"/>
              <a:t> goes up (since we’ve assumed RS &gt; RS*)</a:t>
            </a:r>
          </a:p>
          <a:p>
            <a:r>
              <a:rPr lang="en-US" sz="2800" dirty="0"/>
              <a:t>From the slides for </a:t>
            </a:r>
            <a:r>
              <a:rPr lang="en-US" sz="2800" dirty="0">
                <a:solidFill>
                  <a:srgbClr val="0070C0"/>
                </a:solidFill>
              </a:rPr>
              <a:t>neutral</a:t>
            </a:r>
            <a:r>
              <a:rPr lang="en-US" sz="2800" dirty="0"/>
              <a:t>, </a:t>
            </a:r>
            <a:r>
              <a:rPr lang="en-US" sz="2800" dirty="0">
                <a:solidFill>
                  <a:srgbClr val="FF0000"/>
                </a:solidFill>
              </a:rPr>
              <a:t>export-biased</a:t>
            </a:r>
            <a:r>
              <a:rPr lang="en-US" sz="2800" dirty="0"/>
              <a:t>, and </a:t>
            </a:r>
            <a:r>
              <a:rPr lang="en-US" sz="2800" dirty="0">
                <a:solidFill>
                  <a:srgbClr val="00B050"/>
                </a:solidFill>
              </a:rPr>
              <a:t>import-biased</a:t>
            </a:r>
            <a:r>
              <a:rPr lang="en-US" sz="2800" dirty="0"/>
              <a:t> growth, one or both of these must happen unless growth is strongly biased toward the import (food)</a:t>
            </a:r>
          </a:p>
        </p:txBody>
      </p:sp>
      <p:sp>
        <p:nvSpPr>
          <p:cNvPr id="6" name="Content Placeholder 2"/>
          <p:cNvSpPr txBox="1">
            <a:spLocks/>
          </p:cNvSpPr>
          <p:nvPr/>
        </p:nvSpPr>
        <p:spPr bwMode="auto">
          <a:xfrm>
            <a:off x="3564467" y="1786467"/>
            <a:ext cx="3962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RS</a:t>
            </a:r>
            <a:r>
              <a:rPr lang="en-US" baseline="30000" dirty="0"/>
              <a:t>W </a:t>
            </a:r>
            <a:r>
              <a:rPr lang="en-US" dirty="0"/>
              <a:t>= β</a:t>
            </a:r>
            <a:r>
              <a:rPr lang="en-US" baseline="-25000" dirty="0"/>
              <a:t>SF</a:t>
            </a:r>
            <a:r>
              <a:rPr lang="en-US" dirty="0"/>
              <a:t>RS + (1–β</a:t>
            </a:r>
            <a:r>
              <a:rPr lang="en-US" baseline="-25000" dirty="0"/>
              <a:t>SF</a:t>
            </a:r>
            <a:r>
              <a:rPr lang="en-US" dirty="0"/>
              <a:t>)RS*</a:t>
            </a:r>
          </a:p>
          <a:p>
            <a:pPr marL="0" lvl="2" indent="0">
              <a:buFontTx/>
              <a:buNone/>
            </a:pPr>
            <a:r>
              <a:rPr lang="en-US" sz="2000" dirty="0"/>
              <a:t>   where </a:t>
            </a:r>
          </a:p>
          <a:p>
            <a:pPr marL="0" lvl="2" indent="0">
              <a:buFontTx/>
              <a:buNone/>
            </a:pPr>
            <a:r>
              <a:rPr lang="en-US" dirty="0"/>
              <a:t>     β</a:t>
            </a:r>
            <a:r>
              <a:rPr lang="en-US" baseline="-25000" dirty="0"/>
              <a:t>SF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7" name="Group 6"/>
          <p:cNvGrpSpPr/>
          <p:nvPr/>
        </p:nvGrpSpPr>
        <p:grpSpPr>
          <a:xfrm>
            <a:off x="4792133" y="2472267"/>
            <a:ext cx="1066800" cy="674132"/>
            <a:chOff x="2438400" y="2895600"/>
            <a:chExt cx="1066800" cy="674132"/>
          </a:xfrm>
        </p:grpSpPr>
        <p:sp>
          <p:nvSpPr>
            <p:cNvPr id="8" name="Rectangle 7"/>
            <p:cNvSpPr/>
            <p:nvPr/>
          </p:nvSpPr>
          <p:spPr>
            <a:xfrm>
              <a:off x="2438400" y="3200400"/>
              <a:ext cx="1033494" cy="369332"/>
            </a:xfrm>
            <a:prstGeom prst="rect">
              <a:avLst/>
            </a:prstGeom>
          </p:spPr>
          <p:txBody>
            <a:bodyPr wrap="none">
              <a:spAutoFit/>
            </a:bodyPr>
            <a:lstStyle/>
            <a:p>
              <a:pPr marL="342900" lvl="2" indent="-342900"/>
              <a:r>
                <a:rPr lang="en-US" dirty="0"/>
                <a:t>S</a:t>
              </a:r>
              <a:r>
                <a:rPr lang="en-US" baseline="-25000" dirty="0"/>
                <a:t>F</a:t>
              </a:r>
              <a:r>
                <a:rPr lang="en-US" dirty="0"/>
                <a:t> + S</a:t>
              </a:r>
              <a:r>
                <a:rPr lang="en-US" baseline="-25000" dirty="0"/>
                <a:t>F</a:t>
              </a:r>
              <a:r>
                <a:rPr lang="en-US" dirty="0"/>
                <a:t>*</a:t>
              </a:r>
              <a:endParaRPr lang="en-US" baseline="30000" dirty="0"/>
            </a:p>
          </p:txBody>
        </p:sp>
        <p:sp>
          <p:nvSpPr>
            <p:cNvPr id="9" name="Rectangle 8"/>
            <p:cNvSpPr/>
            <p:nvPr/>
          </p:nvSpPr>
          <p:spPr>
            <a:xfrm>
              <a:off x="2438400" y="2895600"/>
              <a:ext cx="1066800" cy="369332"/>
            </a:xfrm>
            <a:prstGeom prst="rect">
              <a:avLst/>
            </a:prstGeom>
          </p:spPr>
          <p:txBody>
            <a:bodyPr wrap="square">
              <a:spAutoFit/>
            </a:bodyPr>
            <a:lstStyle/>
            <a:p>
              <a:pPr marL="342900" lvl="2" indent="-342900" algn="ctr"/>
              <a:r>
                <a:rPr lang="en-US" dirty="0"/>
                <a:t>S</a:t>
              </a:r>
              <a:r>
                <a:rPr lang="en-US" baseline="-25000" dirty="0"/>
                <a:t>F</a:t>
              </a:r>
              <a:endParaRPr lang="en-US" baseline="30000" dirty="0"/>
            </a:p>
          </p:txBody>
        </p:sp>
        <p:cxnSp>
          <p:nvCxnSpPr>
            <p:cNvPr id="10" name="Straight Connector 9"/>
            <p:cNvCxnSpPr/>
            <p:nvPr/>
          </p:nvCxnSpPr>
          <p:spPr>
            <a:xfrm>
              <a:off x="2514600" y="32766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4" name="Footer Placeholder 3">
            <a:extLst>
              <a:ext uri="{FF2B5EF4-FFF2-40B4-BE49-F238E27FC236}">
                <a16:creationId xmlns:a16="http://schemas.microsoft.com/office/drawing/2014/main" id="{DBEB55D4-7288-1243-8CCF-19CEF616C73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15647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Neutral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3962400" y="3352800"/>
            <a:ext cx="1131966" cy="369332"/>
          </a:xfrm>
          <a:prstGeom prst="rect">
            <a:avLst/>
          </a:prstGeom>
        </p:spPr>
        <p:txBody>
          <a:bodyPr wrap="none">
            <a:spAutoFit/>
          </a:bodyPr>
          <a:lstStyle/>
          <a:p>
            <a:pPr marL="0" lvl="2"/>
            <a:r>
              <a:rPr lang="en-US" dirty="0"/>
              <a:t>RS</a:t>
            </a:r>
            <a:r>
              <a:rPr lang="en-US" baseline="30000" dirty="0"/>
              <a:t>0</a:t>
            </a:r>
            <a:r>
              <a:rPr lang="en-US" dirty="0">
                <a:solidFill>
                  <a:srgbClr val="3366FF"/>
                </a:solidFill>
              </a:rPr>
              <a:t>=RS</a:t>
            </a:r>
            <a:r>
              <a:rPr lang="en-US" baseline="30000" dirty="0">
                <a:solidFill>
                  <a:srgbClr val="3366FF"/>
                </a:solidFill>
              </a:rPr>
              <a:t>1</a:t>
            </a: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618720" y="5181600"/>
            <a:ext cx="661951"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5029200" y="1524000"/>
            <a:ext cx="3657600" cy="33528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3366FF"/>
                </a:solidFill>
              </a:rPr>
              <a:t>neutral</a:t>
            </a:r>
          </a:p>
          <a:p>
            <a:r>
              <a:rPr lang="en-US" sz="2400" dirty="0"/>
              <a:t>RS does not change</a:t>
            </a:r>
          </a:p>
          <a:p>
            <a:r>
              <a:rPr lang="en-US" sz="2400" dirty="0"/>
              <a:t>β</a:t>
            </a:r>
            <a:r>
              <a:rPr lang="en-US" sz="2400" baseline="-25000" dirty="0"/>
              <a:t>SF </a:t>
            </a:r>
            <a:r>
              <a:rPr lang="en-US" sz="2400" dirty="0"/>
              <a:t>rises </a:t>
            </a:r>
          </a:p>
          <a:p>
            <a:pPr lvl="1"/>
            <a:r>
              <a:rPr lang="en-US" sz="2000" dirty="0"/>
              <a:t>since S</a:t>
            </a:r>
            <a:r>
              <a:rPr lang="en-US" sz="2000" baseline="-25000" dirty="0"/>
              <a:t>F </a:t>
            </a:r>
            <a:r>
              <a:rPr lang="en-US" sz="2000" dirty="0"/>
              <a:t>rises</a:t>
            </a:r>
            <a:endParaRPr lang="en-US" sz="2400" dirty="0"/>
          </a:p>
          <a:p>
            <a:r>
              <a:rPr lang="en-US" sz="2400" dirty="0"/>
              <a:t>RS</a:t>
            </a:r>
            <a:r>
              <a:rPr lang="en-US" sz="2400" baseline="30000" dirty="0"/>
              <a:t>W</a:t>
            </a:r>
            <a:r>
              <a:rPr lang="en-US" sz="2400" dirty="0"/>
              <a:t> shifts right</a:t>
            </a:r>
          </a:p>
          <a:p>
            <a:r>
              <a:rPr lang="en-US" sz="2400" dirty="0"/>
              <a:t>World relative price of cloth goes down.</a:t>
            </a:r>
          </a:p>
        </p:txBody>
      </p:sp>
      <p:cxnSp>
        <p:nvCxnSpPr>
          <p:cNvPr id="20" name="Straight Connector 19"/>
          <p:cNvCxnSpPr/>
          <p:nvPr/>
        </p:nvCxnSpPr>
        <p:spPr>
          <a:xfrm flipV="1">
            <a:off x="2125133" y="2531534"/>
            <a:ext cx="2175933" cy="2252135"/>
          </a:xfrm>
          <a:prstGeom prst="line">
            <a:avLst/>
          </a:pr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430867" y="3733800"/>
            <a:ext cx="1735667"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flipV="1">
            <a:off x="3132667" y="3725333"/>
            <a:ext cx="8467" cy="1456267"/>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581400"/>
            <a:ext cx="609600" cy="369332"/>
          </a:xfrm>
          <a:prstGeom prst="rect">
            <a:avLst/>
          </a:prstGeom>
          <a:noFill/>
        </p:spPr>
        <p:txBody>
          <a:bodyPr wrap="square" rtlCol="0">
            <a:spAutoFit/>
          </a:bodyPr>
          <a:lstStyle/>
          <a:p>
            <a:pPr marL="0" lvl="2"/>
            <a:r>
              <a:rPr lang="en-US" dirty="0">
                <a:solidFill>
                  <a:srgbClr val="3366FF"/>
                </a:solidFill>
              </a:rPr>
              <a:t>RP</a:t>
            </a:r>
            <a:r>
              <a:rPr lang="en-US" baseline="30000" dirty="0">
                <a:solidFill>
                  <a:srgbClr val="3366FF"/>
                </a:solidFill>
              </a:rPr>
              <a:t>1</a:t>
            </a:r>
          </a:p>
        </p:txBody>
      </p:sp>
      <p:sp>
        <p:nvSpPr>
          <p:cNvPr id="37" name="Rectangle 36"/>
          <p:cNvSpPr/>
          <p:nvPr/>
        </p:nvSpPr>
        <p:spPr>
          <a:xfrm>
            <a:off x="4267200" y="2286000"/>
            <a:ext cx="736162" cy="369332"/>
          </a:xfrm>
          <a:prstGeom prst="rect">
            <a:avLst/>
          </a:prstGeom>
        </p:spPr>
        <p:txBody>
          <a:bodyPr wrap="none">
            <a:spAutoFit/>
          </a:bodyPr>
          <a:lstStyle/>
          <a:p>
            <a:r>
              <a:rPr lang="en-US" dirty="0">
                <a:solidFill>
                  <a:srgbClr val="3366FF"/>
                </a:solidFill>
              </a:rPr>
              <a:t>RS</a:t>
            </a:r>
            <a:r>
              <a:rPr lang="en-US" baseline="30000" dirty="0">
                <a:solidFill>
                  <a:srgbClr val="3366FF"/>
                </a:solidFill>
              </a:rPr>
              <a:t>W1</a:t>
            </a:r>
            <a:endParaRPr lang="en-US" dirty="0">
              <a:solidFill>
                <a:srgbClr val="3366FF"/>
              </a:solidFill>
            </a:endParaRPr>
          </a:p>
        </p:txBody>
      </p:sp>
      <p:sp>
        <p:nvSpPr>
          <p:cNvPr id="6" name="TextBox 5"/>
          <p:cNvSpPr txBox="1"/>
          <p:nvPr/>
        </p:nvSpPr>
        <p:spPr>
          <a:xfrm>
            <a:off x="990600" y="5638800"/>
            <a:ext cx="4191000" cy="369332"/>
          </a:xfrm>
          <a:prstGeom prst="rect">
            <a:avLst/>
          </a:prstGeom>
          <a:noFill/>
        </p:spPr>
        <p:txBody>
          <a:bodyPr wrap="square" rtlCol="0">
            <a:spAutoFit/>
          </a:bodyPr>
          <a:lstStyle/>
          <a:p>
            <a:pPr algn="ctr"/>
            <a:r>
              <a:rPr lang="en-US" dirty="0">
                <a:solidFill>
                  <a:srgbClr val="3366FF"/>
                </a:solidFill>
              </a:rPr>
              <a:t>Neutral Growth of Large Home Country</a:t>
            </a:r>
          </a:p>
        </p:txBody>
      </p:sp>
      <p:sp>
        <p:nvSpPr>
          <p:cNvPr id="35" name="Rectangle 34"/>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4DEC2AA9-62DB-1246-B626-A5B1E0525E36}"/>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608845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Export-Biased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495800" y="2590800"/>
            <a:ext cx="590914" cy="369332"/>
          </a:xfrm>
          <a:prstGeom prst="rect">
            <a:avLst/>
          </a:prstGeom>
        </p:spPr>
        <p:txBody>
          <a:bodyPr wrap="none">
            <a:spAutoFit/>
          </a:bodyPr>
          <a:lstStyle/>
          <a:p>
            <a:pPr marL="0" lvl="2"/>
            <a:r>
              <a:rPr lang="en-US" dirty="0"/>
              <a:t>RS</a:t>
            </a:r>
            <a:r>
              <a:rPr lang="en-US" baseline="30000" dirty="0"/>
              <a:t>0</a:t>
            </a:r>
            <a:endParaRPr lang="en-US" baseline="30000" dirty="0">
              <a:solidFill>
                <a:srgbClr val="3366FF"/>
              </a:solidFill>
            </a:endParaRP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5029200" y="1524000"/>
            <a:ext cx="3657600" cy="3886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FF0000"/>
                </a:solidFill>
              </a:rPr>
              <a:t>export-biased</a:t>
            </a:r>
          </a:p>
          <a:p>
            <a:r>
              <a:rPr lang="en-US" sz="2400" dirty="0"/>
              <a:t>Both RS and RS</a:t>
            </a:r>
            <a:r>
              <a:rPr lang="en-US" sz="2400" baseline="30000" dirty="0"/>
              <a:t>W</a:t>
            </a:r>
            <a:r>
              <a:rPr lang="en-US" sz="2400" dirty="0"/>
              <a:t> shift right because both</a:t>
            </a:r>
          </a:p>
          <a:p>
            <a:pPr lvl="1"/>
            <a:r>
              <a:rPr lang="en-US" sz="2000" dirty="0"/>
              <a:t>RS rises, and</a:t>
            </a:r>
          </a:p>
          <a:p>
            <a:pPr lvl="1"/>
            <a:r>
              <a:rPr lang="en-US" sz="2000" dirty="0"/>
              <a:t>β</a:t>
            </a:r>
            <a:r>
              <a:rPr lang="en-US" sz="2000" baseline="-25000" dirty="0"/>
              <a:t>SF </a:t>
            </a:r>
            <a:r>
              <a:rPr lang="en-US" sz="2000" dirty="0"/>
              <a:t>rises </a:t>
            </a:r>
          </a:p>
          <a:p>
            <a:r>
              <a:rPr lang="en-US" sz="2400" dirty="0"/>
              <a:t>World relative price of cloth goes down by more than in the neutral case.</a:t>
            </a:r>
          </a:p>
        </p:txBody>
      </p:sp>
      <p:cxnSp>
        <p:nvCxnSpPr>
          <p:cNvPr id="20" name="Straight Connector 19"/>
          <p:cNvCxnSpPr/>
          <p:nvPr/>
        </p:nvCxnSpPr>
        <p:spPr>
          <a:xfrm flipV="1">
            <a:off x="2286000" y="2667000"/>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447800" y="3886200"/>
            <a:ext cx="1811867"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657600"/>
            <a:ext cx="609600"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sp>
        <p:nvSpPr>
          <p:cNvPr id="37" name="Rectangle 36"/>
          <p:cNvSpPr/>
          <p:nvPr/>
        </p:nvSpPr>
        <p:spPr>
          <a:xfrm>
            <a:off x="4267200" y="2362200"/>
            <a:ext cx="736162" cy="369332"/>
          </a:xfrm>
          <a:prstGeom prst="rect">
            <a:avLst/>
          </a:prstGeom>
        </p:spPr>
        <p:txBody>
          <a:bodyPr wrap="none">
            <a:spAutoFit/>
          </a:bodyPr>
          <a:lstStyle/>
          <a:p>
            <a:r>
              <a:rPr lang="en-US" dirty="0">
                <a:solidFill>
                  <a:srgbClr val="FF0000"/>
                </a:solidFill>
              </a:rPr>
              <a:t>RS</a:t>
            </a:r>
            <a:r>
              <a:rPr lang="en-US" baseline="30000" dirty="0">
                <a:solidFill>
                  <a:srgbClr val="FF0000"/>
                </a:solidFill>
              </a:rPr>
              <a:t>W1</a:t>
            </a:r>
            <a:endParaRPr lang="en-US" dirty="0">
              <a:solidFill>
                <a:srgbClr val="FF0000"/>
              </a:solidFill>
            </a:endParaRPr>
          </a:p>
        </p:txBody>
      </p:sp>
      <p:cxnSp>
        <p:nvCxnSpPr>
          <p:cNvPr id="35" name="Straight Connector 34"/>
          <p:cNvCxnSpPr/>
          <p:nvPr/>
        </p:nvCxnSpPr>
        <p:spPr>
          <a:xfrm flipV="1">
            <a:off x="2590800" y="2980267"/>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4495800" y="3200400"/>
            <a:ext cx="590914" cy="369332"/>
          </a:xfrm>
          <a:prstGeom prst="rect">
            <a:avLst/>
          </a:prstGeom>
        </p:spPr>
        <p:txBody>
          <a:bodyPr wrap="none">
            <a:spAutoFit/>
          </a:bodyPr>
          <a:lstStyle/>
          <a:p>
            <a:pPr marL="0" lvl="2"/>
            <a:r>
              <a:rPr lang="en-US" dirty="0">
                <a:solidFill>
                  <a:srgbClr val="FF0000"/>
                </a:solidFill>
              </a:rPr>
              <a:t>RS</a:t>
            </a:r>
            <a:r>
              <a:rPr lang="en-US" baseline="30000" dirty="0">
                <a:solidFill>
                  <a:srgbClr val="FF0000"/>
                </a:solidFill>
              </a:rPr>
              <a:t>1</a:t>
            </a:r>
          </a:p>
        </p:txBody>
      </p:sp>
      <p:sp>
        <p:nvSpPr>
          <p:cNvPr id="39" name="TextBox 38"/>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Export-biased Growth of Large Home Country</a:t>
            </a:r>
          </a:p>
        </p:txBody>
      </p:sp>
      <p:sp>
        <p:nvSpPr>
          <p:cNvPr id="27" name="Rectangle 26"/>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5948670F-1C8D-1248-896E-48EAEF5AA57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3339738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sp>
        <p:nvSpPr>
          <p:cNvPr id="3" name="Content Placeholder 2"/>
          <p:cNvSpPr>
            <a:spLocks noGrp="1"/>
          </p:cNvSpPr>
          <p:nvPr>
            <p:ph idx="1"/>
          </p:nvPr>
        </p:nvSpPr>
        <p:spPr/>
        <p:txBody>
          <a:bodyPr/>
          <a:lstStyle/>
          <a:p>
            <a:pPr marL="342900" lvl="2" indent="-342900"/>
            <a:r>
              <a:rPr lang="en-US" sz="3200" dirty="0"/>
              <a:t>Since the country that has grown (Home) was exporting cloth, a fall in RP = P</a:t>
            </a:r>
            <a:r>
              <a:rPr lang="en-US" sz="3200" baseline="-25000" dirty="0"/>
              <a:t>C</a:t>
            </a:r>
            <a:r>
              <a:rPr lang="en-US" sz="3200" dirty="0"/>
              <a:t>/P</a:t>
            </a:r>
            <a:r>
              <a:rPr lang="en-US" sz="3200" baseline="-25000" dirty="0"/>
              <a:t>F </a:t>
            </a:r>
            <a:r>
              <a:rPr lang="en-US" sz="3200" dirty="0"/>
              <a:t>is a </a:t>
            </a:r>
            <a:r>
              <a:rPr lang="en-US" sz="3200" u="sng" dirty="0"/>
              <a:t>worsening of its </a:t>
            </a:r>
            <a:r>
              <a:rPr lang="en-US" sz="3200" u="sng" dirty="0">
                <a:solidFill>
                  <a:srgbClr val="FF0000"/>
                </a:solidFill>
              </a:rPr>
              <a:t>Terms of Trade</a:t>
            </a:r>
            <a:endParaRPr lang="en-US" sz="3200" dirty="0">
              <a:solidFill>
                <a:srgbClr val="FF0000"/>
              </a:solidFill>
            </a:endParaRPr>
          </a:p>
          <a:p>
            <a:pPr marL="342900" lvl="2" indent="-342900"/>
            <a:r>
              <a:rPr lang="en-US" sz="3200" dirty="0"/>
              <a:t>The growing country is therefore worse off than if the price had not changed</a:t>
            </a:r>
          </a:p>
          <a:p>
            <a:pPr marL="342900" lvl="2" indent="-342900"/>
            <a:r>
              <a:rPr lang="en-US" sz="3200" dirty="0"/>
              <a:t>Can it be worse off than if it had not grown at all?  Yes:  </a:t>
            </a:r>
          </a:p>
          <a:p>
            <a:pPr marL="0" lvl="2" indent="0">
              <a:buNone/>
            </a:pPr>
            <a:r>
              <a:rPr lang="en-US" sz="3200" dirty="0"/>
              <a:t>	</a:t>
            </a:r>
            <a:r>
              <a:rPr lang="en-US" sz="3200" dirty="0">
                <a:solidFill>
                  <a:srgbClr val="FF0000"/>
                </a:solidFill>
              </a:rPr>
              <a:t>The Case of </a:t>
            </a:r>
            <a:r>
              <a:rPr lang="en-US" sz="3200" dirty="0" err="1">
                <a:solidFill>
                  <a:srgbClr val="FF0000"/>
                </a:solidFill>
              </a:rPr>
              <a:t>Immizerizing</a:t>
            </a:r>
            <a:r>
              <a:rPr lang="en-US" sz="3200" dirty="0">
                <a:solidFill>
                  <a:srgbClr val="FF0000"/>
                </a:solidFill>
              </a:rPr>
              <a:t> Growth</a:t>
            </a:r>
          </a:p>
          <a:p>
            <a:endParaRPr lang="en-US" sz="4000" dirty="0"/>
          </a:p>
        </p:txBody>
      </p:sp>
      <p:sp>
        <p:nvSpPr>
          <p:cNvPr id="4" name="Footer Placeholder 3">
            <a:extLst>
              <a:ext uri="{FF2B5EF4-FFF2-40B4-BE49-F238E27FC236}">
                <a16:creationId xmlns:a16="http://schemas.microsoft.com/office/drawing/2014/main" id="{95BAC359-63E7-DE46-A0A1-0FF60BA4A2C9}"/>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616613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Export-biased Growth and Small Decline of T of T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2209800"/>
          </a:xfrm>
          <a:ln>
            <a:solidFill>
              <a:srgbClr val="000000"/>
            </a:solidFill>
          </a:ln>
        </p:spPr>
        <p:txBody>
          <a:bodyPr/>
          <a:lstStyle/>
          <a:p>
            <a:pPr marL="342900" lvl="2" indent="-342900"/>
            <a:r>
              <a:rPr lang="en-US" sz="2000" dirty="0"/>
              <a:t>Here the fall in Terms of Trade prevents Home from reaching D</a:t>
            </a:r>
            <a:r>
              <a:rPr lang="en-US" baseline="30000" dirty="0"/>
              <a:t>1</a:t>
            </a:r>
            <a:r>
              <a:rPr lang="en-US" sz="2000" dirty="0"/>
              <a:t>, but it still benefits from growth by reaching D</a:t>
            </a:r>
            <a:r>
              <a:rPr lang="en-US" sz="2000" baseline="30000" dirty="0"/>
              <a:t>2</a:t>
            </a:r>
            <a:r>
              <a:rPr lang="en-US" sz="2000" dirty="0"/>
              <a:t>, since that is on a higher indifference curve than D</a:t>
            </a:r>
            <a:r>
              <a:rPr lang="en-US" sz="2000" baseline="30000" dirty="0"/>
              <a:t>0</a:t>
            </a:r>
            <a:r>
              <a:rPr lang="en-US" sz="2000" dirty="0"/>
              <a:t>.</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23" name="TextBox 22"/>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1.  Export-biased growth at unchanged prices</a:t>
            </a:r>
          </a:p>
        </p:txBody>
      </p:sp>
      <p:cxnSp>
        <p:nvCxnSpPr>
          <p:cNvPr id="24" name="Straight Connector 23"/>
          <p:cNvCxnSpPr/>
          <p:nvPr/>
        </p:nvCxnSpPr>
        <p:spPr>
          <a:xfrm>
            <a:off x="1752600" y="2819400"/>
            <a:ext cx="2667000" cy="2209800"/>
          </a:xfrm>
          <a:prstGeom prst="line">
            <a:avLst/>
          </a:pr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3810000" y="451485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3817408" y="4212167"/>
            <a:ext cx="425450" cy="369332"/>
          </a:xfrm>
          <a:prstGeom prst="rect">
            <a:avLst/>
          </a:prstGeom>
          <a:noFill/>
        </p:spPr>
        <p:txBody>
          <a:bodyPr wrap="square" rtlCol="0">
            <a:spAutoFit/>
          </a:bodyPr>
          <a:lstStyle/>
          <a:p>
            <a:pPr marL="0" lvl="2"/>
            <a:r>
              <a:rPr lang="en-US" dirty="0">
                <a:solidFill>
                  <a:srgbClr val="CAAA2A"/>
                </a:solidFill>
              </a:rPr>
              <a:t>S</a:t>
            </a:r>
            <a:r>
              <a:rPr lang="en-US" baseline="30000" dirty="0">
                <a:solidFill>
                  <a:srgbClr val="CAAA2A"/>
                </a:solidFill>
              </a:rPr>
              <a:t>2</a:t>
            </a:r>
          </a:p>
        </p:txBody>
      </p:sp>
      <p:sp>
        <p:nvSpPr>
          <p:cNvPr id="39" name="Freeform 38"/>
          <p:cNvSpPr/>
          <p:nvPr/>
        </p:nvSpPr>
        <p:spPr>
          <a:xfrm rot="10800000">
            <a:off x="2200081" y="2384424"/>
            <a:ext cx="1371794" cy="134611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Oval 39"/>
          <p:cNvSpPr/>
          <p:nvPr/>
        </p:nvSpPr>
        <p:spPr>
          <a:xfrm>
            <a:off x="2498725" y="3425825"/>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p:cNvSpPr txBox="1"/>
          <p:nvPr/>
        </p:nvSpPr>
        <p:spPr>
          <a:xfrm>
            <a:off x="3176058" y="2900892"/>
            <a:ext cx="527050" cy="369332"/>
          </a:xfrm>
          <a:prstGeom prst="rect">
            <a:avLst/>
          </a:prstGeom>
          <a:noFill/>
        </p:spPr>
        <p:txBody>
          <a:bodyPr wrap="square" rtlCol="0">
            <a:spAutoFit/>
          </a:bodyPr>
          <a:lstStyle/>
          <a:p>
            <a:pPr marL="0" lvl="2"/>
            <a:r>
              <a:rPr lang="en-US" dirty="0">
                <a:solidFill>
                  <a:srgbClr val="CAAA2A"/>
                </a:solidFill>
              </a:rPr>
              <a:t>D</a:t>
            </a:r>
            <a:r>
              <a:rPr lang="en-US" baseline="30000" dirty="0">
                <a:solidFill>
                  <a:srgbClr val="CAAA2A"/>
                </a:solidFill>
              </a:rPr>
              <a:t>2</a:t>
            </a:r>
          </a:p>
        </p:txBody>
      </p:sp>
      <p:cxnSp>
        <p:nvCxnSpPr>
          <p:cNvPr id="14" name="Curved Connector 13"/>
          <p:cNvCxnSpPr>
            <a:stCxn id="41" idx="1"/>
          </p:cNvCxnSpPr>
          <p:nvPr/>
        </p:nvCxnSpPr>
        <p:spPr>
          <a:xfrm rot="10800000" flipV="1">
            <a:off x="2609850" y="3085558"/>
            <a:ext cx="566208" cy="356142"/>
          </a:xfrm>
          <a:prstGeom prst="curvedConnector3">
            <a:avLst/>
          </a:prstGeom>
          <a:ln w="12700">
            <a:solidFill>
              <a:srgbClr val="CAAA2A"/>
            </a:solidFill>
            <a:tailEnd type="arrow"/>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660400" y="5909733"/>
            <a:ext cx="4876800" cy="369332"/>
          </a:xfrm>
          <a:prstGeom prst="rect">
            <a:avLst/>
          </a:prstGeom>
          <a:noFill/>
        </p:spPr>
        <p:txBody>
          <a:bodyPr wrap="square" rtlCol="0">
            <a:spAutoFit/>
          </a:bodyPr>
          <a:lstStyle/>
          <a:p>
            <a:r>
              <a:rPr lang="en-US" dirty="0">
                <a:solidFill>
                  <a:srgbClr val="CAAA2A"/>
                </a:solidFill>
              </a:rPr>
              <a:t>2.  Resulting fall in Terms of Trade</a:t>
            </a:r>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Freeform 46"/>
          <p:cNvSpPr/>
          <p:nvPr/>
        </p:nvSpPr>
        <p:spPr>
          <a:xfrm>
            <a:off x="1844674" y="2676526"/>
            <a:ext cx="196851" cy="19685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CAAA2A"/>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7E56F087-39A4-1349-8F6A-40457B33FB9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43835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885734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Immizerizing</a:t>
            </a:r>
            <a:r>
              <a:rPr lang="en-US" dirty="0"/>
              <a:t> Growth</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1667933"/>
          </a:xfrm>
          <a:ln>
            <a:solidFill>
              <a:srgbClr val="000000"/>
            </a:solidFill>
          </a:ln>
        </p:spPr>
        <p:txBody>
          <a:bodyPr/>
          <a:lstStyle/>
          <a:p>
            <a:pPr marL="342900" lvl="2" indent="-342900"/>
            <a:r>
              <a:rPr lang="en-US" sz="2000" dirty="0"/>
              <a:t>Larger fall in Terms of Trade prevents Home from reaching D</a:t>
            </a:r>
            <a:r>
              <a:rPr lang="en-US" baseline="30000" dirty="0"/>
              <a:t>0</a:t>
            </a:r>
            <a:r>
              <a:rPr lang="en-US" sz="2000" dirty="0"/>
              <a:t>, leaving it on lower indifference curve than if it had not grown at all.</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430058"/>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23" name="TextBox 22"/>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1.  Export-biased growth at unchanged prices</a:t>
            </a:r>
          </a:p>
        </p:txBody>
      </p:sp>
      <p:cxnSp>
        <p:nvCxnSpPr>
          <p:cNvPr id="24" name="Straight Connector 23"/>
          <p:cNvCxnSpPr/>
          <p:nvPr/>
        </p:nvCxnSpPr>
        <p:spPr>
          <a:xfrm>
            <a:off x="1498600" y="3556000"/>
            <a:ext cx="2929467" cy="1100667"/>
          </a:xfrm>
          <a:prstGeom prst="line">
            <a:avLst/>
          </a:pr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3810000" y="451485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3817408" y="4212167"/>
            <a:ext cx="425450" cy="369332"/>
          </a:xfrm>
          <a:prstGeom prst="rect">
            <a:avLst/>
          </a:prstGeom>
          <a:noFill/>
        </p:spPr>
        <p:txBody>
          <a:bodyPr wrap="square" rtlCol="0">
            <a:spAutoFit/>
          </a:bodyPr>
          <a:lstStyle/>
          <a:p>
            <a:pPr marL="0" lvl="2"/>
            <a:r>
              <a:rPr lang="en-US" dirty="0">
                <a:solidFill>
                  <a:srgbClr val="CAAA2A"/>
                </a:solidFill>
              </a:rPr>
              <a:t>S</a:t>
            </a:r>
            <a:r>
              <a:rPr lang="en-US" baseline="30000" dirty="0">
                <a:solidFill>
                  <a:srgbClr val="CAAA2A"/>
                </a:solidFill>
              </a:rPr>
              <a:t>2</a:t>
            </a:r>
          </a:p>
        </p:txBody>
      </p:sp>
      <p:sp>
        <p:nvSpPr>
          <p:cNvPr id="39" name="Freeform 38"/>
          <p:cNvSpPr/>
          <p:nvPr/>
        </p:nvSpPr>
        <p:spPr>
          <a:xfrm rot="10800000">
            <a:off x="2056147" y="3030007"/>
            <a:ext cx="1017253" cy="9958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Oval 39"/>
          <p:cNvSpPr/>
          <p:nvPr/>
        </p:nvSpPr>
        <p:spPr>
          <a:xfrm>
            <a:off x="2441575" y="387350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p:cNvSpPr txBox="1"/>
          <p:nvPr/>
        </p:nvSpPr>
        <p:spPr>
          <a:xfrm>
            <a:off x="3230033" y="3173942"/>
            <a:ext cx="527050" cy="369332"/>
          </a:xfrm>
          <a:prstGeom prst="rect">
            <a:avLst/>
          </a:prstGeom>
          <a:noFill/>
        </p:spPr>
        <p:txBody>
          <a:bodyPr wrap="square" rtlCol="0">
            <a:spAutoFit/>
          </a:bodyPr>
          <a:lstStyle/>
          <a:p>
            <a:pPr marL="0" lvl="2"/>
            <a:r>
              <a:rPr lang="en-US" dirty="0">
                <a:solidFill>
                  <a:srgbClr val="CAAA2A"/>
                </a:solidFill>
              </a:rPr>
              <a:t>D</a:t>
            </a:r>
            <a:r>
              <a:rPr lang="en-US" baseline="30000" dirty="0">
                <a:solidFill>
                  <a:srgbClr val="CAAA2A"/>
                </a:solidFill>
              </a:rPr>
              <a:t>2</a:t>
            </a:r>
          </a:p>
        </p:txBody>
      </p:sp>
      <p:cxnSp>
        <p:nvCxnSpPr>
          <p:cNvPr id="14" name="Curved Connector 13"/>
          <p:cNvCxnSpPr>
            <a:stCxn id="41" idx="1"/>
          </p:cNvCxnSpPr>
          <p:nvPr/>
        </p:nvCxnSpPr>
        <p:spPr>
          <a:xfrm rot="10800000" flipV="1">
            <a:off x="2552701" y="3358608"/>
            <a:ext cx="677333" cy="521242"/>
          </a:xfrm>
          <a:prstGeom prst="curvedConnector3">
            <a:avLst/>
          </a:prstGeom>
          <a:ln w="12700">
            <a:solidFill>
              <a:srgbClr val="CAAA2A"/>
            </a:solidFill>
            <a:tailEnd type="arrow"/>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660400" y="5909733"/>
            <a:ext cx="4876800" cy="369332"/>
          </a:xfrm>
          <a:prstGeom prst="rect">
            <a:avLst/>
          </a:prstGeom>
          <a:noFill/>
        </p:spPr>
        <p:txBody>
          <a:bodyPr wrap="square" rtlCol="0">
            <a:spAutoFit/>
          </a:bodyPr>
          <a:lstStyle/>
          <a:p>
            <a:r>
              <a:rPr lang="en-US" dirty="0">
                <a:solidFill>
                  <a:srgbClr val="CAAA2A"/>
                </a:solidFill>
              </a:rPr>
              <a:t>2.  Resulting fall in Terms of Trade</a:t>
            </a:r>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Freeform 46"/>
          <p:cNvSpPr/>
          <p:nvPr/>
        </p:nvSpPr>
        <p:spPr>
          <a:xfrm>
            <a:off x="1568450" y="2676526"/>
            <a:ext cx="473075" cy="904874"/>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CAAA2A"/>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689FF54B-9BD1-184E-834C-6E9DCECCD099}"/>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47414674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Import-Biased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495800" y="2590800"/>
            <a:ext cx="590914" cy="369332"/>
          </a:xfrm>
          <a:prstGeom prst="rect">
            <a:avLst/>
          </a:prstGeom>
        </p:spPr>
        <p:txBody>
          <a:bodyPr wrap="none">
            <a:spAutoFit/>
          </a:bodyPr>
          <a:lstStyle/>
          <a:p>
            <a:pPr marL="0" lvl="2"/>
            <a:r>
              <a:rPr lang="en-US" dirty="0"/>
              <a:t>RS</a:t>
            </a:r>
            <a:r>
              <a:rPr lang="en-US" baseline="30000" dirty="0"/>
              <a:t>0</a:t>
            </a:r>
            <a:endParaRPr lang="en-US" baseline="30000" dirty="0">
              <a:solidFill>
                <a:srgbClr val="3366FF"/>
              </a:solidFill>
            </a:endParaRP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5029200" y="1524000"/>
            <a:ext cx="3657600" cy="36576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00B050"/>
                </a:solidFill>
              </a:rPr>
              <a:t>import-biased</a:t>
            </a:r>
          </a:p>
          <a:p>
            <a:r>
              <a:rPr lang="en-US" sz="2400" dirty="0"/>
              <a:t>RS shifts left</a:t>
            </a:r>
          </a:p>
          <a:p>
            <a:r>
              <a:rPr lang="en-US" sz="2400" dirty="0"/>
              <a:t>RS</a:t>
            </a:r>
            <a:r>
              <a:rPr lang="en-US" sz="2400" baseline="30000" dirty="0"/>
              <a:t>W</a:t>
            </a:r>
            <a:r>
              <a:rPr lang="en-US" sz="2400" dirty="0"/>
              <a:t> may shift right or left because</a:t>
            </a:r>
          </a:p>
          <a:p>
            <a:pPr lvl="1"/>
            <a:r>
              <a:rPr lang="en-US" sz="2000" dirty="0"/>
              <a:t>RS falls, but</a:t>
            </a:r>
          </a:p>
          <a:p>
            <a:pPr lvl="1"/>
            <a:r>
              <a:rPr lang="en-US" sz="2000" dirty="0"/>
              <a:t>β</a:t>
            </a:r>
            <a:r>
              <a:rPr lang="en-US" sz="2000" baseline="-25000" dirty="0"/>
              <a:t>SF </a:t>
            </a:r>
            <a:r>
              <a:rPr lang="en-US" sz="2000" dirty="0"/>
              <a:t>rises </a:t>
            </a:r>
          </a:p>
          <a:p>
            <a:r>
              <a:rPr lang="en-US" sz="2400" dirty="0"/>
              <a:t>World relative price of cloth may rise or fall.</a:t>
            </a:r>
          </a:p>
        </p:txBody>
      </p:sp>
      <p:cxnSp>
        <p:nvCxnSpPr>
          <p:cNvPr id="20" name="Straight Connector 19"/>
          <p:cNvCxnSpPr/>
          <p:nvPr/>
        </p:nvCxnSpPr>
        <p:spPr>
          <a:xfrm flipV="1">
            <a:off x="1752600" y="20574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a:cxnSpLocks/>
          </p:cNvCxnSpPr>
          <p:nvPr/>
        </p:nvCxnSpPr>
        <p:spPr>
          <a:xfrm>
            <a:off x="1447800" y="3200400"/>
            <a:ext cx="1219200" cy="0"/>
          </a:xfrm>
          <a:prstGeom prst="line">
            <a:avLst/>
          </a:prstGeom>
          <a:ln>
            <a:solidFill>
              <a:srgbClr val="00B050"/>
            </a:solidFill>
            <a:prstDash val="dash"/>
          </a:ln>
          <a:effectLst/>
        </p:spPr>
        <p:style>
          <a:lnRef idx="2">
            <a:schemeClr val="accent1"/>
          </a:lnRef>
          <a:fillRef idx="0">
            <a:schemeClr val="accent1"/>
          </a:fillRef>
          <a:effectRef idx="1">
            <a:schemeClr val="accent1"/>
          </a:effectRef>
          <a:fontRef idx="minor">
            <a:schemeClr val="tx1"/>
          </a:fontRef>
        </p:style>
      </p:cxnSp>
      <p:sp>
        <p:nvSpPr>
          <p:cNvPr id="37" name="Rectangle 36"/>
          <p:cNvSpPr/>
          <p:nvPr/>
        </p:nvSpPr>
        <p:spPr>
          <a:xfrm>
            <a:off x="3810000" y="1752600"/>
            <a:ext cx="864339"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W1</a:t>
            </a:r>
            <a:r>
              <a:rPr lang="en-US" dirty="0">
                <a:solidFill>
                  <a:srgbClr val="00B050"/>
                </a:solidFill>
              </a:rPr>
              <a:t>?</a:t>
            </a:r>
          </a:p>
        </p:txBody>
      </p:sp>
      <p:cxnSp>
        <p:nvCxnSpPr>
          <p:cNvPr id="35" name="Straight Connector 34"/>
          <p:cNvCxnSpPr/>
          <p:nvPr/>
        </p:nvCxnSpPr>
        <p:spPr>
          <a:xfrm flipV="1">
            <a:off x="2286000" y="26670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4419600" y="2438400"/>
            <a:ext cx="590914" cy="369332"/>
          </a:xfrm>
          <a:prstGeom prst="rect">
            <a:avLst/>
          </a:prstGeom>
        </p:spPr>
        <p:txBody>
          <a:bodyPr wrap="none">
            <a:spAutoFit/>
          </a:bodyPr>
          <a:lstStyle/>
          <a:p>
            <a:pPr marL="0" lvl="2"/>
            <a:r>
              <a:rPr lang="en-US" dirty="0">
                <a:solidFill>
                  <a:srgbClr val="00B050"/>
                </a:solidFill>
              </a:rPr>
              <a:t>RS</a:t>
            </a:r>
            <a:r>
              <a:rPr lang="en-US" baseline="30000" dirty="0">
                <a:solidFill>
                  <a:srgbClr val="00B050"/>
                </a:solidFill>
              </a:rPr>
              <a:t>1</a:t>
            </a:r>
          </a:p>
        </p:txBody>
      </p:sp>
      <p:sp>
        <p:nvSpPr>
          <p:cNvPr id="39" name="TextBox 38"/>
          <p:cNvSpPr txBox="1"/>
          <p:nvPr/>
        </p:nvSpPr>
        <p:spPr>
          <a:xfrm>
            <a:off x="609600" y="5638800"/>
            <a:ext cx="4876800" cy="369332"/>
          </a:xfrm>
          <a:prstGeom prst="rect">
            <a:avLst/>
          </a:prstGeom>
          <a:noFill/>
        </p:spPr>
        <p:txBody>
          <a:bodyPr wrap="square" rtlCol="0">
            <a:spAutoFit/>
          </a:bodyPr>
          <a:lstStyle/>
          <a:p>
            <a:pPr algn="ctr"/>
            <a:r>
              <a:rPr lang="en-US" dirty="0">
                <a:solidFill>
                  <a:srgbClr val="00B050"/>
                </a:solidFill>
              </a:rPr>
              <a:t>Import-biased Growth of Large Home Country</a:t>
            </a:r>
          </a:p>
        </p:txBody>
      </p:sp>
      <p:sp>
        <p:nvSpPr>
          <p:cNvPr id="27" name="Rectangle 26"/>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cxnSp>
        <p:nvCxnSpPr>
          <p:cNvPr id="30" name="Straight Connector 29">
            <a:extLst>
              <a:ext uri="{FF2B5EF4-FFF2-40B4-BE49-F238E27FC236}">
                <a16:creationId xmlns:a16="http://schemas.microsoft.com/office/drawing/2014/main" id="{D665B5CB-9BA6-AD47-841C-63CA511FBF0A}"/>
              </a:ext>
            </a:extLst>
          </p:cNvPr>
          <p:cNvCxnSpPr/>
          <p:nvPr/>
        </p:nvCxnSpPr>
        <p:spPr>
          <a:xfrm flipV="1">
            <a:off x="2057400" y="23622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4AEDE783-2C1E-5046-8445-0DD249766E1C}"/>
              </a:ext>
            </a:extLst>
          </p:cNvPr>
          <p:cNvCxnSpPr>
            <a:cxnSpLocks/>
          </p:cNvCxnSpPr>
          <p:nvPr/>
        </p:nvCxnSpPr>
        <p:spPr>
          <a:xfrm>
            <a:off x="1447800" y="3657600"/>
            <a:ext cx="1676400" cy="0"/>
          </a:xfrm>
          <a:prstGeom prst="line">
            <a:avLst/>
          </a:prstGeom>
          <a:ln>
            <a:solidFill>
              <a:srgbClr val="00B050"/>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a:extLst>
              <a:ext uri="{FF2B5EF4-FFF2-40B4-BE49-F238E27FC236}">
                <a16:creationId xmlns:a16="http://schemas.microsoft.com/office/drawing/2014/main" id="{5A591C2D-FE6A-4341-BF81-548CB59E398D}"/>
              </a:ext>
            </a:extLst>
          </p:cNvPr>
          <p:cNvSpPr txBox="1"/>
          <p:nvPr/>
        </p:nvSpPr>
        <p:spPr>
          <a:xfrm>
            <a:off x="762000" y="2971800"/>
            <a:ext cx="762000" cy="369332"/>
          </a:xfrm>
          <a:prstGeom prst="rect">
            <a:avLst/>
          </a:prstGeom>
          <a:noFill/>
        </p:spPr>
        <p:txBody>
          <a:bodyPr wrap="square" rtlCol="0">
            <a:spAutoFit/>
          </a:bodyPr>
          <a:lstStyle/>
          <a:p>
            <a:pPr marL="0" lvl="2"/>
            <a:r>
              <a:rPr lang="en-US" dirty="0">
                <a:solidFill>
                  <a:srgbClr val="00B050"/>
                </a:solidFill>
              </a:rPr>
              <a:t>RP</a:t>
            </a:r>
            <a:r>
              <a:rPr lang="en-US" baseline="30000" dirty="0">
                <a:solidFill>
                  <a:srgbClr val="00B050"/>
                </a:solidFill>
              </a:rPr>
              <a:t>1</a:t>
            </a:r>
            <a:r>
              <a:rPr lang="en-US" dirty="0">
                <a:solidFill>
                  <a:srgbClr val="00B050"/>
                </a:solidFill>
              </a:rPr>
              <a:t>?</a:t>
            </a:r>
            <a:endParaRPr lang="en-US" baseline="30000" dirty="0">
              <a:solidFill>
                <a:srgbClr val="00B050"/>
              </a:solidFill>
            </a:endParaRPr>
          </a:p>
        </p:txBody>
      </p:sp>
      <p:sp>
        <p:nvSpPr>
          <p:cNvPr id="42" name="Rectangle 41">
            <a:extLst>
              <a:ext uri="{FF2B5EF4-FFF2-40B4-BE49-F238E27FC236}">
                <a16:creationId xmlns:a16="http://schemas.microsoft.com/office/drawing/2014/main" id="{58FC9EC5-900B-D84B-A4AE-54CE9C04632F}"/>
              </a:ext>
            </a:extLst>
          </p:cNvPr>
          <p:cNvSpPr/>
          <p:nvPr/>
        </p:nvSpPr>
        <p:spPr>
          <a:xfrm>
            <a:off x="4191000" y="2209800"/>
            <a:ext cx="864339"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W1</a:t>
            </a:r>
            <a:r>
              <a:rPr lang="en-US" dirty="0">
                <a:solidFill>
                  <a:srgbClr val="00B050"/>
                </a:solidFill>
              </a:rPr>
              <a:t>?</a:t>
            </a:r>
          </a:p>
        </p:txBody>
      </p:sp>
      <p:cxnSp>
        <p:nvCxnSpPr>
          <p:cNvPr id="10" name="Straight Arrow Connector 9">
            <a:extLst>
              <a:ext uri="{FF2B5EF4-FFF2-40B4-BE49-F238E27FC236}">
                <a16:creationId xmlns:a16="http://schemas.microsoft.com/office/drawing/2014/main" id="{5528D846-3B41-9C47-A99F-F353466E6731}"/>
              </a:ext>
            </a:extLst>
          </p:cNvPr>
          <p:cNvCxnSpPr/>
          <p:nvPr/>
        </p:nvCxnSpPr>
        <p:spPr>
          <a:xfrm>
            <a:off x="3657600" y="2362200"/>
            <a:ext cx="304800" cy="304800"/>
          </a:xfrm>
          <a:prstGeom prst="straightConnector1">
            <a:avLst/>
          </a:prstGeom>
          <a:ln>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3" name="Straight Arrow Connector 42">
            <a:extLst>
              <a:ext uri="{FF2B5EF4-FFF2-40B4-BE49-F238E27FC236}">
                <a16:creationId xmlns:a16="http://schemas.microsoft.com/office/drawing/2014/main" id="{201BEF3B-BBF1-B549-92AF-23F0E3B1ACE1}"/>
              </a:ext>
            </a:extLst>
          </p:cNvPr>
          <p:cNvCxnSpPr>
            <a:cxnSpLocks/>
          </p:cNvCxnSpPr>
          <p:nvPr/>
        </p:nvCxnSpPr>
        <p:spPr>
          <a:xfrm>
            <a:off x="1524000" y="3200400"/>
            <a:ext cx="0" cy="457200"/>
          </a:xfrm>
          <a:prstGeom prst="straightConnector1">
            <a:avLst/>
          </a:prstGeom>
          <a:ln>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4" name="TextBox 43">
            <a:extLst>
              <a:ext uri="{FF2B5EF4-FFF2-40B4-BE49-F238E27FC236}">
                <a16:creationId xmlns:a16="http://schemas.microsoft.com/office/drawing/2014/main" id="{2467C50F-A507-754D-9EC5-8A2592E209C1}"/>
              </a:ext>
            </a:extLst>
          </p:cNvPr>
          <p:cNvSpPr txBox="1"/>
          <p:nvPr/>
        </p:nvSpPr>
        <p:spPr>
          <a:xfrm>
            <a:off x="762000" y="3429000"/>
            <a:ext cx="762000" cy="369332"/>
          </a:xfrm>
          <a:prstGeom prst="rect">
            <a:avLst/>
          </a:prstGeom>
          <a:noFill/>
        </p:spPr>
        <p:txBody>
          <a:bodyPr wrap="square" rtlCol="0">
            <a:spAutoFit/>
          </a:bodyPr>
          <a:lstStyle/>
          <a:p>
            <a:pPr marL="0" lvl="2"/>
            <a:r>
              <a:rPr lang="en-US" dirty="0">
                <a:solidFill>
                  <a:srgbClr val="00B050"/>
                </a:solidFill>
              </a:rPr>
              <a:t>RP</a:t>
            </a:r>
            <a:r>
              <a:rPr lang="en-US" baseline="30000" dirty="0">
                <a:solidFill>
                  <a:srgbClr val="00B050"/>
                </a:solidFill>
              </a:rPr>
              <a:t>1</a:t>
            </a:r>
            <a:r>
              <a:rPr lang="en-US" dirty="0">
                <a:solidFill>
                  <a:srgbClr val="00B050"/>
                </a:solidFill>
              </a:rPr>
              <a:t>?</a:t>
            </a:r>
            <a:endParaRPr lang="en-US" baseline="30000" dirty="0">
              <a:solidFill>
                <a:srgbClr val="00B050"/>
              </a:solidFill>
            </a:endParaRPr>
          </a:p>
        </p:txBody>
      </p:sp>
      <p:sp>
        <p:nvSpPr>
          <p:cNvPr id="3" name="Footer Placeholder 2">
            <a:extLst>
              <a:ext uri="{FF2B5EF4-FFF2-40B4-BE49-F238E27FC236}">
                <a16:creationId xmlns:a16="http://schemas.microsoft.com/office/drawing/2014/main" id="{A0C637CC-DB82-B446-B590-9DDEA697E01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10020582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62</a:t>
            </a:fld>
            <a:endParaRPr lang="en-US"/>
          </a:p>
        </p:txBody>
      </p:sp>
    </p:spTree>
    <p:extLst>
      <p:ext uri="{BB962C8B-B14F-4D97-AF65-F5344CB8AC3E}">
        <p14:creationId xmlns:p14="http://schemas.microsoft.com/office/powerpoint/2010/main" val="321100719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Suppose that a country’s government could choose between two policies that would both increase its GDP (at unchanged prices) by the same amount, one causing growth that is import-biased and one that is export-biased.  </a:t>
            </a:r>
          </a:p>
          <a:p>
            <a:pPr lvl="1"/>
            <a:r>
              <a:rPr lang="en-US" dirty="0"/>
              <a:t>Which would be better for the country if the country were small?  </a:t>
            </a:r>
          </a:p>
          <a:p>
            <a:pPr lvl="1"/>
            <a:r>
              <a:rPr lang="en-US" dirty="0"/>
              <a:t>Which would be better if it were large? </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63</a:t>
            </a:fld>
            <a:endParaRPr lang="en-US"/>
          </a:p>
        </p:txBody>
      </p:sp>
    </p:spTree>
    <p:extLst>
      <p:ext uri="{BB962C8B-B14F-4D97-AF65-F5344CB8AC3E}">
        <p14:creationId xmlns:p14="http://schemas.microsoft.com/office/powerpoint/2010/main" val="21379897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Suppose that the foreign country were to grow in a manner that is neither export-biased nor import-biased, and that therefore leaves its relative supply curve unchanged.  What would happen, if anything, to world prices and to the welfare of the home country? </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64</a:t>
            </a:fld>
            <a:endParaRPr lang="en-US"/>
          </a:p>
        </p:txBody>
      </p:sp>
    </p:spTree>
    <p:extLst>
      <p:ext uri="{BB962C8B-B14F-4D97-AF65-F5344CB8AC3E}">
        <p14:creationId xmlns:p14="http://schemas.microsoft.com/office/powerpoint/2010/main" val="18664085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65</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944092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trade barriers</a:t>
            </a:r>
          </a:p>
        </p:txBody>
      </p:sp>
      <p:sp>
        <p:nvSpPr>
          <p:cNvPr id="3" name="Content Placeholder 2"/>
          <p:cNvSpPr>
            <a:spLocks noGrp="1"/>
          </p:cNvSpPr>
          <p:nvPr>
            <p:ph idx="1"/>
          </p:nvPr>
        </p:nvSpPr>
        <p:spPr/>
        <p:txBody>
          <a:bodyPr/>
          <a:lstStyle/>
          <a:p>
            <a:r>
              <a:rPr lang="en-US" dirty="0"/>
              <a:t>A trade barrier might include</a:t>
            </a:r>
          </a:p>
          <a:p>
            <a:pPr lvl="1"/>
            <a:r>
              <a:rPr lang="en-US" dirty="0"/>
              <a:t>Import tariff</a:t>
            </a:r>
          </a:p>
          <a:p>
            <a:pPr lvl="1"/>
            <a:r>
              <a:rPr lang="en-US" dirty="0"/>
              <a:t>Import quota or other non-tariff barrier</a:t>
            </a:r>
          </a:p>
          <a:p>
            <a:pPr lvl="1"/>
            <a:r>
              <a:rPr lang="en-US" dirty="0"/>
              <a:t>Export tax</a:t>
            </a:r>
          </a:p>
          <a:p>
            <a:pPr lvl="1"/>
            <a:r>
              <a:rPr lang="en-US" dirty="0"/>
              <a:t>Quantitative export restriction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66</a:t>
            </a:fld>
            <a:endParaRPr lang="en-US"/>
          </a:p>
        </p:txBody>
      </p:sp>
      <p:sp>
        <p:nvSpPr>
          <p:cNvPr id="4" name="Footer Placeholder 3">
            <a:extLst>
              <a:ext uri="{FF2B5EF4-FFF2-40B4-BE49-F238E27FC236}">
                <a16:creationId xmlns:a16="http://schemas.microsoft.com/office/drawing/2014/main" id="{F3D37B98-056A-314D-871D-346F8D4FC80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92195965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trade barriers</a:t>
            </a:r>
          </a:p>
        </p:txBody>
      </p:sp>
      <p:sp>
        <p:nvSpPr>
          <p:cNvPr id="3" name="Content Placeholder 2"/>
          <p:cNvSpPr>
            <a:spLocks noGrp="1"/>
          </p:cNvSpPr>
          <p:nvPr>
            <p:ph idx="1"/>
          </p:nvPr>
        </p:nvSpPr>
        <p:spPr>
          <a:xfrm>
            <a:off x="457200" y="1417638"/>
            <a:ext cx="8229600" cy="4525963"/>
          </a:xfrm>
        </p:spPr>
        <p:txBody>
          <a:bodyPr/>
          <a:lstStyle/>
          <a:p>
            <a:r>
              <a:rPr lang="en-US" sz="2400" dirty="0"/>
              <a:t>All of these policies have the effect of raising the domestic relative price of the imported good above the world price</a:t>
            </a:r>
          </a:p>
          <a:p>
            <a:r>
              <a:rPr lang="en-US" sz="2400" dirty="0"/>
              <a:t>In the model here, the home country exports cloth, so a trade barrier causes:</a:t>
            </a:r>
          </a:p>
          <a:p>
            <a:endParaRPr lang="en-US" dirty="0"/>
          </a:p>
          <a:p>
            <a:pPr marL="0" lvl="2" indent="0">
              <a:buNone/>
            </a:pPr>
            <a:r>
              <a:rPr lang="en-US" dirty="0"/>
              <a:t>		P</a:t>
            </a:r>
            <a:r>
              <a:rPr lang="en-US" baseline="-25000" dirty="0"/>
              <a:t>C</a:t>
            </a:r>
            <a:r>
              <a:rPr lang="en-US" dirty="0"/>
              <a:t>/P</a:t>
            </a:r>
            <a:r>
              <a:rPr lang="en-US" baseline="-25000" dirty="0"/>
              <a:t>F </a:t>
            </a:r>
            <a:r>
              <a:rPr lang="en-US" dirty="0"/>
              <a:t>&lt; P</a:t>
            </a:r>
            <a:r>
              <a:rPr lang="en-US" baseline="-25000" dirty="0"/>
              <a:t>C</a:t>
            </a:r>
            <a:r>
              <a:rPr lang="en-US" baseline="30000" dirty="0"/>
              <a:t>W</a:t>
            </a:r>
            <a:r>
              <a:rPr lang="en-US" dirty="0"/>
              <a:t>/P</a:t>
            </a:r>
            <a:r>
              <a:rPr lang="en-US" baseline="-25000" dirty="0"/>
              <a:t>F</a:t>
            </a:r>
            <a:r>
              <a:rPr lang="en-US" baseline="30000" dirty="0"/>
              <a:t>W  </a:t>
            </a:r>
            <a:r>
              <a:rPr lang="en-US" dirty="0"/>
              <a:t>; i.e., RP &lt; RP</a:t>
            </a:r>
            <a:r>
              <a:rPr lang="en-US" baseline="30000" dirty="0"/>
              <a:t>W</a:t>
            </a:r>
            <a:endParaRPr lang="en-US" dirty="0"/>
          </a:p>
          <a:p>
            <a:pPr marL="0" lvl="2" indent="0">
              <a:buNone/>
            </a:pPr>
            <a:endParaRPr lang="en-US" dirty="0"/>
          </a:p>
          <a:p>
            <a:pPr marL="0" lvl="2" indent="0">
              <a:buNone/>
            </a:pPr>
            <a:r>
              <a:rPr lang="en-US" dirty="0"/>
              <a:t>    or in a 2-country world:</a:t>
            </a:r>
          </a:p>
          <a:p>
            <a:pPr marL="0" lvl="2" indent="0">
              <a:buNone/>
            </a:pPr>
            <a:endParaRPr lang="en-US" dirty="0"/>
          </a:p>
          <a:p>
            <a:pPr marL="0" lvl="2" indent="0">
              <a:buNone/>
            </a:pPr>
            <a:r>
              <a:rPr lang="en-US" dirty="0"/>
              <a:t>		P</a:t>
            </a:r>
            <a:r>
              <a:rPr lang="en-US" baseline="-25000" dirty="0"/>
              <a:t>C</a:t>
            </a:r>
            <a:r>
              <a:rPr lang="en-US" dirty="0"/>
              <a:t>/P</a:t>
            </a:r>
            <a:r>
              <a:rPr lang="en-US" baseline="-25000" dirty="0"/>
              <a:t>F </a:t>
            </a:r>
            <a:r>
              <a:rPr lang="en-US" dirty="0"/>
              <a:t>&lt; P</a:t>
            </a:r>
            <a:r>
              <a:rPr lang="en-US" baseline="-25000" dirty="0"/>
              <a:t>C</a:t>
            </a:r>
            <a:r>
              <a:rPr lang="en-US" dirty="0"/>
              <a:t>*/P</a:t>
            </a:r>
            <a:r>
              <a:rPr lang="en-US" baseline="-25000" dirty="0"/>
              <a:t>F</a:t>
            </a:r>
            <a:r>
              <a:rPr lang="en-US" dirty="0"/>
              <a:t>* ; i.e.,  RP &lt; RP*</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67</a:t>
            </a:fld>
            <a:endParaRPr lang="en-US"/>
          </a:p>
        </p:txBody>
      </p:sp>
      <p:sp>
        <p:nvSpPr>
          <p:cNvPr id="4" name="Footer Placeholder 3">
            <a:extLst>
              <a:ext uri="{FF2B5EF4-FFF2-40B4-BE49-F238E27FC236}">
                <a16:creationId xmlns:a16="http://schemas.microsoft.com/office/drawing/2014/main" id="{561B49AA-2477-904B-AC92-860CAE515DA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47194439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Rectangle 47"/>
          <p:cNvSpPr/>
          <p:nvPr/>
        </p:nvSpPr>
        <p:spPr>
          <a:xfrm>
            <a:off x="1625599" y="2565400"/>
            <a:ext cx="1235075" cy="369332"/>
          </a:xfrm>
          <a:prstGeom prst="rect">
            <a:avLst/>
          </a:prstGeom>
        </p:spPr>
        <p:txBody>
          <a:bodyPr wrap="square">
            <a:spAutoFit/>
          </a:bodyPr>
          <a:lstStyle/>
          <a:p>
            <a:pPr marL="0" lvl="2"/>
            <a:r>
              <a:rPr lang="en-US" dirty="0"/>
              <a:t>RP</a:t>
            </a:r>
            <a:r>
              <a:rPr lang="en-US" baseline="30000" dirty="0"/>
              <a:t>W</a:t>
            </a:r>
            <a:r>
              <a:rPr lang="en-US" dirty="0"/>
              <a:t>=RP</a:t>
            </a:r>
            <a:r>
              <a:rPr lang="en-US" baseline="30000" dirty="0"/>
              <a:t>0</a:t>
            </a:r>
            <a:r>
              <a:rPr lang="en-US" dirty="0"/>
              <a:t> </a:t>
            </a:r>
          </a:p>
        </p:txBody>
      </p:sp>
      <p:cxnSp>
        <p:nvCxnSpPr>
          <p:cNvPr id="49" name="Straight Connector 48"/>
          <p:cNvCxnSpPr/>
          <p:nvPr/>
        </p:nvCxnSpPr>
        <p:spPr>
          <a:xfrm>
            <a:off x="1557867" y="3606800"/>
            <a:ext cx="2556933" cy="1202267"/>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2" name="Oval 51"/>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828925" y="4203700"/>
            <a:ext cx="76200" cy="76200"/>
          </a:xfrm>
          <a:prstGeom prst="ellipse">
            <a:avLst/>
          </a:prstGeom>
          <a:solidFill>
            <a:srgbClr val="FF0000"/>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p:cNvSpPr/>
          <p:nvPr/>
        </p:nvSpPr>
        <p:spPr>
          <a:xfrm>
            <a:off x="1641474" y="3368675"/>
            <a:ext cx="661459"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cxnSp>
        <p:nvCxnSpPr>
          <p:cNvPr id="57" name="Straight Connector 56"/>
          <p:cNvCxnSpPr/>
          <p:nvPr/>
        </p:nvCxnSpPr>
        <p:spPr>
          <a:xfrm flipV="1">
            <a:off x="1447800" y="4631267"/>
            <a:ext cx="1820333" cy="550334"/>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flipV="1">
            <a:off x="1447800" y="4309533"/>
            <a:ext cx="1337733" cy="863600"/>
          </a:xfrm>
          <a:prstGeom prst="line">
            <a:avLst/>
          </a:prstGeom>
          <a:ln>
            <a:solidFill>
              <a:srgbClr val="FF0000"/>
            </a:solidFill>
            <a:prstDash val="lgDash"/>
            <a:tailEnd type="arrow"/>
          </a:ln>
          <a:effectLst/>
        </p:spPr>
        <p:style>
          <a:lnRef idx="2">
            <a:schemeClr val="accent1"/>
          </a:lnRef>
          <a:fillRef idx="0">
            <a:schemeClr val="accent1"/>
          </a:fillRef>
          <a:effectRef idx="1">
            <a:schemeClr val="accent1"/>
          </a:effectRef>
          <a:fontRef idx="minor">
            <a:schemeClr val="tx1"/>
          </a:fontRef>
        </p:style>
      </p:cxnSp>
      <p:sp>
        <p:nvSpPr>
          <p:cNvPr id="60" name="Rectangle 59"/>
          <p:cNvSpPr/>
          <p:nvPr/>
        </p:nvSpPr>
        <p:spPr>
          <a:xfrm>
            <a:off x="1447800" y="4419600"/>
            <a:ext cx="906993" cy="369332"/>
          </a:xfrm>
          <a:prstGeom prst="rect">
            <a:avLst/>
          </a:prstGeom>
        </p:spPr>
        <p:txBody>
          <a:bodyPr wrap="square">
            <a:spAutoFit/>
          </a:bodyPr>
          <a:lstStyle/>
          <a:p>
            <a:pPr marL="0" lvl="2"/>
            <a:r>
              <a:rPr lang="en-US" dirty="0">
                <a:solidFill>
                  <a:srgbClr val="FF0000"/>
                </a:solidFill>
              </a:rPr>
              <a:t>1/RS</a:t>
            </a:r>
            <a:r>
              <a:rPr lang="en-US" baseline="30000" dirty="0">
                <a:solidFill>
                  <a:srgbClr val="FF0000"/>
                </a:solidFill>
              </a:rPr>
              <a:t>1</a:t>
            </a:r>
            <a:r>
              <a:rPr lang="en-US" dirty="0">
                <a:solidFill>
                  <a:srgbClr val="FF0000"/>
                </a:solidFill>
              </a:rPr>
              <a:t> </a:t>
            </a:r>
          </a:p>
        </p:txBody>
      </p:sp>
      <p:sp>
        <p:nvSpPr>
          <p:cNvPr id="61" name="Rectangle 60"/>
          <p:cNvSpPr/>
          <p:nvPr/>
        </p:nvSpPr>
        <p:spPr>
          <a:xfrm>
            <a:off x="2327273" y="4816474"/>
            <a:ext cx="1025527" cy="369332"/>
          </a:xfrm>
          <a:prstGeom prst="rect">
            <a:avLst/>
          </a:prstGeom>
        </p:spPr>
        <p:txBody>
          <a:bodyPr wrap="square">
            <a:spAutoFit/>
          </a:bodyPr>
          <a:lstStyle/>
          <a:p>
            <a:pPr marL="0" lvl="2"/>
            <a:r>
              <a:rPr lang="en-US" dirty="0"/>
              <a:t>1/RS</a:t>
            </a:r>
            <a:r>
              <a:rPr lang="en-US" baseline="30000" dirty="0"/>
              <a:t>0</a:t>
            </a:r>
            <a:r>
              <a:rPr lang="en-US" dirty="0"/>
              <a:t> </a:t>
            </a:r>
          </a:p>
        </p:txBody>
      </p:sp>
      <p:sp>
        <p:nvSpPr>
          <p:cNvPr id="62" name="TextBox 61"/>
          <p:cNvSpPr txBox="1"/>
          <p:nvPr/>
        </p:nvSpPr>
        <p:spPr>
          <a:xfrm>
            <a:off x="1600200" y="1295400"/>
            <a:ext cx="2218266" cy="954107"/>
          </a:xfrm>
          <a:prstGeom prst="rect">
            <a:avLst/>
          </a:prstGeom>
          <a:noFill/>
        </p:spPr>
        <p:txBody>
          <a:bodyPr wrap="square" rtlCol="0">
            <a:spAutoFit/>
          </a:bodyPr>
          <a:lstStyle/>
          <a:p>
            <a:pPr algn="ctr"/>
            <a:r>
              <a:rPr lang="en-US" sz="2800" dirty="0"/>
              <a:t>Home Supply</a:t>
            </a:r>
          </a:p>
        </p:txBody>
      </p:sp>
      <p:cxnSp>
        <p:nvCxnSpPr>
          <p:cNvPr id="63" name="Straight Connector 62"/>
          <p:cNvCxnSpPr/>
          <p:nvPr/>
        </p:nvCxnSpPr>
        <p:spPr>
          <a:xfrm flipV="1">
            <a:off x="4876802" y="5156199"/>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flipV="1">
            <a:off x="4876802" y="1803399"/>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7772402" y="5156199"/>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66" name="TextBox 65"/>
          <p:cNvSpPr txBox="1"/>
          <p:nvPr/>
        </p:nvSpPr>
        <p:spPr>
          <a:xfrm>
            <a:off x="4368802" y="1574799"/>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67" name="Straight Connector 66"/>
          <p:cNvCxnSpPr/>
          <p:nvPr/>
        </p:nvCxnSpPr>
        <p:spPr>
          <a:xfrm>
            <a:off x="4914902" y="2622549"/>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9" name="Rectangle 68"/>
          <p:cNvSpPr/>
          <p:nvPr/>
        </p:nvSpPr>
        <p:spPr>
          <a:xfrm>
            <a:off x="5099051" y="2578099"/>
            <a:ext cx="1235075" cy="369332"/>
          </a:xfrm>
          <a:prstGeom prst="rect">
            <a:avLst/>
          </a:prstGeom>
        </p:spPr>
        <p:txBody>
          <a:bodyPr wrap="square">
            <a:spAutoFit/>
          </a:bodyPr>
          <a:lstStyle/>
          <a:p>
            <a:pPr marL="0" lvl="2"/>
            <a:r>
              <a:rPr lang="en-US" dirty="0"/>
              <a:t>RP</a:t>
            </a:r>
            <a:r>
              <a:rPr lang="en-US" baseline="30000" dirty="0"/>
              <a:t>W</a:t>
            </a:r>
            <a:r>
              <a:rPr lang="en-US" dirty="0"/>
              <a:t>=RP</a:t>
            </a:r>
            <a:r>
              <a:rPr lang="en-US" baseline="30000" dirty="0"/>
              <a:t>0</a:t>
            </a:r>
            <a:r>
              <a:rPr lang="en-US" dirty="0"/>
              <a:t> </a:t>
            </a:r>
          </a:p>
        </p:txBody>
      </p:sp>
      <p:cxnSp>
        <p:nvCxnSpPr>
          <p:cNvPr id="70" name="Straight Connector 69"/>
          <p:cNvCxnSpPr/>
          <p:nvPr/>
        </p:nvCxnSpPr>
        <p:spPr>
          <a:xfrm>
            <a:off x="4986869" y="3635374"/>
            <a:ext cx="2556933" cy="1202267"/>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71" name="Oval 70"/>
          <p:cNvSpPr/>
          <p:nvPr/>
        </p:nvSpPr>
        <p:spPr>
          <a:xfrm>
            <a:off x="6051552" y="3806824"/>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Oval 71"/>
          <p:cNvSpPr/>
          <p:nvPr/>
        </p:nvSpPr>
        <p:spPr>
          <a:xfrm>
            <a:off x="7264402" y="4664074"/>
            <a:ext cx="76200" cy="76200"/>
          </a:xfrm>
          <a:prstGeom prst="ellipse">
            <a:avLst/>
          </a:prstGeom>
          <a:solidFill>
            <a:srgbClr val="FF0000"/>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Rectangle 72"/>
          <p:cNvSpPr/>
          <p:nvPr/>
        </p:nvSpPr>
        <p:spPr>
          <a:xfrm>
            <a:off x="5006976" y="3403599"/>
            <a:ext cx="661459"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cxnSp>
        <p:nvCxnSpPr>
          <p:cNvPr id="74" name="Straight Connector 73"/>
          <p:cNvCxnSpPr/>
          <p:nvPr/>
        </p:nvCxnSpPr>
        <p:spPr>
          <a:xfrm flipV="1">
            <a:off x="4876802" y="3927475"/>
            <a:ext cx="1162048" cy="1228725"/>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V="1">
            <a:off x="4876802" y="4733925"/>
            <a:ext cx="2308223" cy="413807"/>
          </a:xfrm>
          <a:prstGeom prst="line">
            <a:avLst/>
          </a:prstGeom>
          <a:ln>
            <a:solidFill>
              <a:srgbClr val="FF0000"/>
            </a:solidFill>
            <a:prstDash val="lgDash"/>
            <a:tailEnd type="arrow"/>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562600" y="4572000"/>
            <a:ext cx="1160991" cy="369332"/>
          </a:xfrm>
          <a:prstGeom prst="rect">
            <a:avLst/>
          </a:prstGeom>
        </p:spPr>
        <p:txBody>
          <a:bodyPr wrap="square">
            <a:spAutoFit/>
          </a:bodyPr>
          <a:lstStyle/>
          <a:p>
            <a:pPr marL="0" lvl="2"/>
            <a:r>
              <a:rPr lang="en-US" dirty="0">
                <a:solidFill>
                  <a:srgbClr val="FF0000"/>
                </a:solidFill>
              </a:rPr>
              <a:t>1/RD</a:t>
            </a:r>
            <a:r>
              <a:rPr lang="en-US" baseline="30000" dirty="0">
                <a:solidFill>
                  <a:srgbClr val="FF0000"/>
                </a:solidFill>
              </a:rPr>
              <a:t>1</a:t>
            </a:r>
            <a:r>
              <a:rPr lang="en-US" dirty="0">
                <a:solidFill>
                  <a:srgbClr val="FF0000"/>
                </a:solidFill>
              </a:rPr>
              <a:t> </a:t>
            </a:r>
          </a:p>
        </p:txBody>
      </p:sp>
      <p:sp>
        <p:nvSpPr>
          <p:cNvPr id="77" name="Rectangle 76"/>
          <p:cNvSpPr/>
          <p:nvPr/>
        </p:nvSpPr>
        <p:spPr>
          <a:xfrm>
            <a:off x="4876800" y="4114800"/>
            <a:ext cx="1155700" cy="369332"/>
          </a:xfrm>
          <a:prstGeom prst="rect">
            <a:avLst/>
          </a:prstGeom>
        </p:spPr>
        <p:txBody>
          <a:bodyPr wrap="square">
            <a:spAutoFit/>
          </a:bodyPr>
          <a:lstStyle/>
          <a:p>
            <a:pPr marL="0" lvl="2"/>
            <a:r>
              <a:rPr lang="en-US" dirty="0"/>
              <a:t>1/RD</a:t>
            </a:r>
            <a:r>
              <a:rPr lang="en-US" baseline="30000" dirty="0"/>
              <a:t>0</a:t>
            </a:r>
            <a:r>
              <a:rPr lang="en-US" dirty="0"/>
              <a:t> </a:t>
            </a:r>
          </a:p>
        </p:txBody>
      </p:sp>
      <p:sp>
        <p:nvSpPr>
          <p:cNvPr id="79" name="Freeform 78"/>
          <p:cNvSpPr/>
          <p:nvPr/>
        </p:nvSpPr>
        <p:spPr>
          <a:xfrm rot="10800000">
            <a:off x="5210175" y="19177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0" name="TextBox 79"/>
          <p:cNvSpPr txBox="1"/>
          <p:nvPr/>
        </p:nvSpPr>
        <p:spPr>
          <a:xfrm>
            <a:off x="5181600" y="1295400"/>
            <a:ext cx="3124200" cy="954107"/>
          </a:xfrm>
          <a:prstGeom prst="rect">
            <a:avLst/>
          </a:prstGeom>
          <a:noFill/>
        </p:spPr>
        <p:txBody>
          <a:bodyPr wrap="square" rtlCol="0">
            <a:spAutoFit/>
          </a:bodyPr>
          <a:lstStyle/>
          <a:p>
            <a:pPr algn="ctr"/>
            <a:r>
              <a:rPr lang="en-US" sz="2800" dirty="0"/>
              <a:t>Home Demand</a:t>
            </a:r>
          </a:p>
          <a:p>
            <a:pPr algn="ctr"/>
            <a:r>
              <a:rPr lang="en-US" sz="2800" dirty="0"/>
              <a:t>(if on same curve)</a:t>
            </a:r>
          </a:p>
        </p:txBody>
      </p:sp>
      <p:sp>
        <p:nvSpPr>
          <p:cNvPr id="3" name="Footer Placeholder 2">
            <a:extLst>
              <a:ext uri="{FF2B5EF4-FFF2-40B4-BE49-F238E27FC236}">
                <a16:creationId xmlns:a16="http://schemas.microsoft.com/office/drawing/2014/main" id="{473D127A-F543-8E40-ADC8-2499BCE3B722}"/>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78792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P spid="66" grpId="0"/>
      <p:bldP spid="69" grpId="0"/>
      <p:bldP spid="71" grpId="0" animBg="1"/>
      <p:bldP spid="72" grpId="0" animBg="1"/>
      <p:bldP spid="73" grpId="0"/>
      <p:bldP spid="76" grpId="0"/>
      <p:bldP spid="77" grpId="0"/>
      <p:bldP spid="79" grpId="0" animBg="1"/>
      <p:bldP spid="80"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Small Country</a:t>
            </a:r>
          </a:p>
        </p:txBody>
      </p:sp>
      <p:sp>
        <p:nvSpPr>
          <p:cNvPr id="3" name="Content Placeholder 2"/>
          <p:cNvSpPr>
            <a:spLocks noGrp="1"/>
          </p:cNvSpPr>
          <p:nvPr>
            <p:ph idx="1"/>
          </p:nvPr>
        </p:nvSpPr>
        <p:spPr/>
        <p:txBody>
          <a:bodyPr/>
          <a:lstStyle/>
          <a:p>
            <a:r>
              <a:rPr lang="en-US" sz="2800" dirty="0"/>
              <a:t>Thus </a:t>
            </a:r>
          </a:p>
          <a:p>
            <a:pPr lvl="1"/>
            <a:r>
              <a:rPr lang="en-US" dirty="0"/>
              <a:t>RS shifts left</a:t>
            </a:r>
          </a:p>
          <a:p>
            <a:pPr lvl="1"/>
            <a:r>
              <a:rPr lang="en-US" dirty="0"/>
              <a:t>RD shifts right</a:t>
            </a:r>
          </a:p>
          <a:p>
            <a:r>
              <a:rPr lang="en-US" dirty="0"/>
              <a:t>As Home is small, RP</a:t>
            </a:r>
            <a:r>
              <a:rPr lang="en-US" baseline="30000" dirty="0"/>
              <a:t>W</a:t>
            </a:r>
            <a:r>
              <a:rPr lang="en-US" dirty="0"/>
              <a:t> does not change</a:t>
            </a:r>
          </a:p>
          <a:p>
            <a:r>
              <a:rPr lang="en-US" dirty="0"/>
              <a:t>We’ll look in an addendum below at what happens inside the small country</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69</a:t>
            </a:fld>
            <a:endParaRPr lang="en-US"/>
          </a:p>
        </p:txBody>
      </p:sp>
      <p:sp>
        <p:nvSpPr>
          <p:cNvPr id="4" name="Footer Placeholder 3">
            <a:extLst>
              <a:ext uri="{FF2B5EF4-FFF2-40B4-BE49-F238E27FC236}">
                <a16:creationId xmlns:a16="http://schemas.microsoft.com/office/drawing/2014/main" id="{533126E2-2F35-084A-B931-14406310952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512855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Production Possibilities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Curvature</a:t>
            </a:r>
          </a:p>
          <a:p>
            <a:pPr lvl="1"/>
            <a:r>
              <a:rPr lang="en-US" sz="1600" dirty="0"/>
              <a:t>Ricardian Model:  Not curved</a:t>
            </a:r>
          </a:p>
          <a:p>
            <a:pPr lvl="1"/>
            <a:r>
              <a:rPr lang="en-US" sz="1600" dirty="0"/>
              <a:t>Heckscher-Ohlin Model:  due to industries’ different factor intensities</a:t>
            </a:r>
          </a:p>
          <a:p>
            <a:pPr lvl="1"/>
            <a:r>
              <a:rPr lang="en-US" sz="1600" dirty="0"/>
              <a:t>Specific Factors Model:  due to diminishing returns to non-specific factor</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D66AB712-D809-2546-9FCB-DE1349652716}"/>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TextBox 3">
            <a:extLst>
              <a:ext uri="{FF2B5EF4-FFF2-40B4-BE49-F238E27FC236}">
                <a16:creationId xmlns:a16="http://schemas.microsoft.com/office/drawing/2014/main" id="{8CEA4FDD-C40C-8146-87B0-8CD360D2D66C}"/>
              </a:ext>
            </a:extLst>
          </p:cNvPr>
          <p:cNvSpPr txBox="1"/>
          <p:nvPr/>
        </p:nvSpPr>
        <p:spPr>
          <a:xfrm>
            <a:off x="2428875" y="2724150"/>
            <a:ext cx="2190750" cy="646331"/>
          </a:xfrm>
          <a:prstGeom prst="rect">
            <a:avLst/>
          </a:prstGeom>
          <a:noFill/>
        </p:spPr>
        <p:txBody>
          <a:bodyPr wrap="square" rtlCol="0">
            <a:spAutoFit/>
          </a:bodyPr>
          <a:lstStyle/>
          <a:p>
            <a:r>
              <a:rPr lang="en-US" dirty="0"/>
              <a:t>PPF = “Production Possibility Frontier”</a:t>
            </a:r>
          </a:p>
        </p:txBody>
      </p:sp>
      <p:sp>
        <p:nvSpPr>
          <p:cNvPr id="6" name="TextBox 5">
            <a:extLst>
              <a:ext uri="{FF2B5EF4-FFF2-40B4-BE49-F238E27FC236}">
                <a16:creationId xmlns:a16="http://schemas.microsoft.com/office/drawing/2014/main" id="{4701E716-000F-4045-80D6-F4487BB1C2DF}"/>
              </a:ext>
            </a:extLst>
          </p:cNvPr>
          <p:cNvSpPr txBox="1"/>
          <p:nvPr/>
        </p:nvSpPr>
        <p:spPr>
          <a:xfrm>
            <a:off x="5153025" y="4276725"/>
            <a:ext cx="3286125" cy="1477328"/>
          </a:xfrm>
          <a:prstGeom prst="rect">
            <a:avLst/>
          </a:prstGeom>
          <a:noFill/>
          <a:ln>
            <a:solidFill>
              <a:schemeClr val="tx1"/>
            </a:solidFill>
          </a:ln>
        </p:spPr>
        <p:txBody>
          <a:bodyPr wrap="square" rtlCol="0">
            <a:spAutoFit/>
          </a:bodyPr>
          <a:lstStyle/>
          <a:p>
            <a:r>
              <a:rPr lang="en-US" dirty="0"/>
              <a:t>Why “Frontier”?  Because it could certainly produce less, </a:t>
            </a:r>
          </a:p>
          <a:p>
            <a:pPr marL="285750" indent="-285750">
              <a:buFont typeface="Arial" panose="020B0604020202020204" pitchFamily="34" charset="0"/>
              <a:buChar char="•"/>
            </a:pPr>
            <a:r>
              <a:rPr lang="en-US" dirty="0"/>
              <a:t>If it produced inefficiently</a:t>
            </a:r>
          </a:p>
          <a:p>
            <a:pPr marL="285750" indent="-285750">
              <a:buFont typeface="Arial" panose="020B0604020202020204" pitchFamily="34" charset="0"/>
              <a:buChar char="•"/>
            </a:pPr>
            <a:r>
              <a:rPr lang="en-US" dirty="0"/>
              <a:t>If resources were not fully employed</a:t>
            </a:r>
          </a:p>
        </p:txBody>
      </p:sp>
    </p:spTree>
    <p:extLst>
      <p:ext uri="{BB962C8B-B14F-4D97-AF65-F5344CB8AC3E}">
        <p14:creationId xmlns:p14="http://schemas.microsoft.com/office/powerpoint/2010/main" val="2343895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Large Country</a:t>
            </a:r>
          </a:p>
        </p:txBody>
      </p:sp>
      <p:sp>
        <p:nvSpPr>
          <p:cNvPr id="3" name="Content Placeholder 2"/>
          <p:cNvSpPr>
            <a:spLocks noGrp="1"/>
          </p:cNvSpPr>
          <p:nvPr>
            <p:ph idx="1"/>
          </p:nvPr>
        </p:nvSpPr>
        <p:spPr/>
        <p:txBody>
          <a:bodyPr/>
          <a:lstStyle/>
          <a:p>
            <a:r>
              <a:rPr lang="en-US" dirty="0"/>
              <a:t>If tariff is levied by a large country:</a:t>
            </a:r>
          </a:p>
          <a:p>
            <a:pPr lvl="1"/>
            <a:r>
              <a:rPr lang="en-US" dirty="0"/>
              <a:t>Still true that</a:t>
            </a:r>
          </a:p>
          <a:p>
            <a:pPr lvl="2"/>
            <a:r>
              <a:rPr lang="en-US" dirty="0"/>
              <a:t>RS shifts left</a:t>
            </a:r>
          </a:p>
          <a:p>
            <a:pPr lvl="2"/>
            <a:r>
              <a:rPr lang="en-US" dirty="0"/>
              <a:t>RD shifts right</a:t>
            </a:r>
          </a:p>
          <a:p>
            <a:pPr lvl="1"/>
            <a:r>
              <a:rPr lang="en-US" dirty="0"/>
              <a:t>Now however, since RS</a:t>
            </a:r>
            <a:r>
              <a:rPr lang="en-US" baseline="30000" dirty="0"/>
              <a:t>W</a:t>
            </a:r>
            <a:r>
              <a:rPr lang="en-US" dirty="0"/>
              <a:t> and RD</a:t>
            </a:r>
            <a:r>
              <a:rPr lang="en-US" baseline="30000" dirty="0"/>
              <a:t>W</a:t>
            </a:r>
            <a:r>
              <a:rPr lang="en-US" dirty="0"/>
              <a:t> are weighted averages that include RS and RD, we must also have</a:t>
            </a:r>
          </a:p>
          <a:p>
            <a:pPr lvl="2"/>
            <a:r>
              <a:rPr lang="en-US" dirty="0"/>
              <a:t>RS</a:t>
            </a:r>
            <a:r>
              <a:rPr lang="en-US" baseline="30000" dirty="0"/>
              <a:t>W</a:t>
            </a:r>
            <a:r>
              <a:rPr lang="en-US" dirty="0"/>
              <a:t> shifts left</a:t>
            </a:r>
          </a:p>
          <a:p>
            <a:pPr lvl="2"/>
            <a:r>
              <a:rPr lang="en-US" dirty="0"/>
              <a:t>RD</a:t>
            </a:r>
            <a:r>
              <a:rPr lang="en-US" baseline="30000" dirty="0"/>
              <a:t>W</a:t>
            </a:r>
            <a:r>
              <a:rPr lang="en-US" dirty="0"/>
              <a:t> shifts right</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70</a:t>
            </a:fld>
            <a:endParaRPr lang="en-US"/>
          </a:p>
        </p:txBody>
      </p:sp>
      <p:sp>
        <p:nvSpPr>
          <p:cNvPr id="4" name="Footer Placeholder 3">
            <a:extLst>
              <a:ext uri="{FF2B5EF4-FFF2-40B4-BE49-F238E27FC236}">
                <a16:creationId xmlns:a16="http://schemas.microsoft.com/office/drawing/2014/main" id="{AA826D86-153D-7F45-B954-5BF31032D14B}"/>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13176777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962400" y="3124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5" name="Straight Connector 24"/>
          <p:cNvCxnSpPr/>
          <p:nvPr/>
        </p:nvCxnSpPr>
        <p:spPr>
          <a:xfrm>
            <a:off x="1828800" y="2286001"/>
            <a:ext cx="2209800" cy="2438399"/>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40386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4800600" y="1524000"/>
            <a:ext cx="3886200" cy="21336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Trade barrier by home country causes</a:t>
            </a:r>
          </a:p>
          <a:p>
            <a:r>
              <a:rPr lang="en-US" sz="2400" dirty="0"/>
              <a:t>RP to rise</a:t>
            </a:r>
          </a:p>
          <a:p>
            <a:r>
              <a:rPr lang="en-US" sz="2400" dirty="0"/>
              <a:t>The Terms of Trade of Home to improve.</a:t>
            </a:r>
          </a:p>
          <a:p>
            <a:endParaRPr lang="en-US" sz="2000" dirty="0"/>
          </a:p>
          <a:p>
            <a:endParaRPr lang="en-US" sz="2400" dirty="0"/>
          </a:p>
        </p:txBody>
      </p:sp>
      <p:sp>
        <p:nvSpPr>
          <p:cNvPr id="20" name="Rectangle 19"/>
          <p:cNvSpPr/>
          <p:nvPr/>
        </p:nvSpPr>
        <p:spPr>
          <a:xfrm>
            <a:off x="3657600" y="4800600"/>
            <a:ext cx="748898" cy="369332"/>
          </a:xfrm>
          <a:prstGeom prst="rect">
            <a:avLst/>
          </a:prstGeom>
        </p:spPr>
        <p:txBody>
          <a:bodyPr wrap="none">
            <a:spAutoFit/>
          </a:bodyPr>
          <a:lstStyle/>
          <a:p>
            <a:r>
              <a:rPr lang="en-US" dirty="0"/>
              <a:t>RD</a:t>
            </a:r>
            <a:r>
              <a:rPr lang="en-US" baseline="30000" dirty="0"/>
              <a:t>W0</a:t>
            </a:r>
            <a:endParaRPr lang="en-US" dirty="0"/>
          </a:p>
        </p:txBody>
      </p:sp>
      <p:cxnSp>
        <p:nvCxnSpPr>
          <p:cNvPr id="28" name="Straight Connector 27"/>
          <p:cNvCxnSpPr/>
          <p:nvPr/>
        </p:nvCxnSpPr>
        <p:spPr>
          <a:xfrm flipV="1">
            <a:off x="2311400" y="2717800"/>
            <a:ext cx="2175933" cy="2252135"/>
          </a:xfrm>
          <a:prstGeom prst="line">
            <a:avLst/>
          </a:prstGeom>
          <a:ln>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1524000" y="2641601"/>
            <a:ext cx="2209800" cy="2438399"/>
          </a:xfrm>
          <a:prstGeom prst="line">
            <a:avLst/>
          </a:prstGeom>
          <a:ln>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flipV="1">
            <a:off x="1464734" y="4254500"/>
            <a:ext cx="1536699" cy="740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276600"/>
            <a:ext cx="609600"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sp>
        <p:nvSpPr>
          <p:cNvPr id="37" name="Rectangle 36"/>
          <p:cNvSpPr/>
          <p:nvPr/>
        </p:nvSpPr>
        <p:spPr>
          <a:xfrm>
            <a:off x="3962400" y="4419600"/>
            <a:ext cx="748898" cy="369332"/>
          </a:xfrm>
          <a:prstGeom prst="rect">
            <a:avLst/>
          </a:prstGeom>
        </p:spPr>
        <p:txBody>
          <a:bodyPr wrap="none">
            <a:spAutoFit/>
          </a:bodyPr>
          <a:lstStyle/>
          <a:p>
            <a:r>
              <a:rPr lang="en-US" dirty="0">
                <a:solidFill>
                  <a:srgbClr val="FF0000"/>
                </a:solidFill>
              </a:rPr>
              <a:t>RD</a:t>
            </a:r>
            <a:r>
              <a:rPr lang="en-US" baseline="30000" dirty="0">
                <a:solidFill>
                  <a:srgbClr val="FF0000"/>
                </a:solidFill>
              </a:rPr>
              <a:t>W1</a:t>
            </a:r>
            <a:endParaRPr lang="en-US" dirty="0">
              <a:solidFill>
                <a:srgbClr val="FF0000"/>
              </a:solidFill>
            </a:endParaRPr>
          </a:p>
        </p:txBody>
      </p:sp>
      <p:sp>
        <p:nvSpPr>
          <p:cNvPr id="38" name="Rectangle 37"/>
          <p:cNvSpPr/>
          <p:nvPr/>
        </p:nvSpPr>
        <p:spPr>
          <a:xfrm>
            <a:off x="4038600" y="1981200"/>
            <a:ext cx="736162" cy="369332"/>
          </a:xfrm>
          <a:prstGeom prst="rect">
            <a:avLst/>
          </a:prstGeom>
        </p:spPr>
        <p:txBody>
          <a:bodyPr wrap="none">
            <a:spAutoFit/>
          </a:bodyPr>
          <a:lstStyle/>
          <a:p>
            <a:r>
              <a:rPr lang="en-US" dirty="0">
                <a:solidFill>
                  <a:srgbClr val="FF0000"/>
                </a:solidFill>
              </a:rPr>
              <a:t>RS</a:t>
            </a:r>
            <a:r>
              <a:rPr lang="en-US" baseline="30000" dirty="0">
                <a:solidFill>
                  <a:srgbClr val="FF0000"/>
                </a:solidFill>
              </a:rPr>
              <a:t>W1</a:t>
            </a:r>
            <a:endParaRPr lang="en-US" dirty="0">
              <a:solidFill>
                <a:srgbClr val="FF0000"/>
              </a:solidFill>
            </a:endParaRPr>
          </a:p>
        </p:txBody>
      </p:sp>
      <p:sp>
        <p:nvSpPr>
          <p:cNvPr id="3" name="Footer Placeholder 2">
            <a:extLst>
              <a:ext uri="{FF2B5EF4-FFF2-40B4-BE49-F238E27FC236}">
                <a16:creationId xmlns:a16="http://schemas.microsoft.com/office/drawing/2014/main" id="{81C60234-C7E7-AD4C-876A-A6D2D03D5634}"/>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947365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Addendum on Tariff </a:t>
            </a:r>
            <a:br>
              <a:rPr lang="en-US" sz="4000" dirty="0"/>
            </a:br>
            <a:r>
              <a:rPr lang="en-US" sz="4000" dirty="0"/>
              <a:t>in General Equilibrium </a:t>
            </a:r>
          </a:p>
        </p:txBody>
      </p:sp>
      <p:sp>
        <p:nvSpPr>
          <p:cNvPr id="3" name="Content Placeholder 2"/>
          <p:cNvSpPr>
            <a:spLocks noGrp="1"/>
          </p:cNvSpPr>
          <p:nvPr>
            <p:ph idx="1"/>
          </p:nvPr>
        </p:nvSpPr>
        <p:spPr/>
        <p:txBody>
          <a:bodyPr/>
          <a:lstStyle/>
          <a:p>
            <a:r>
              <a:rPr lang="en-US" sz="2400" dirty="0"/>
              <a:t>Slides above, for small country, showed</a:t>
            </a:r>
          </a:p>
          <a:p>
            <a:pPr lvl="1"/>
            <a:r>
              <a:rPr lang="en-US" sz="2000" dirty="0"/>
              <a:t>Production (supply) in levels</a:t>
            </a:r>
          </a:p>
          <a:p>
            <a:pPr lvl="1"/>
            <a:r>
              <a:rPr lang="en-US" sz="2000" dirty="0"/>
              <a:t>Consumption (demand) only as a ratio</a:t>
            </a:r>
          </a:p>
          <a:p>
            <a:r>
              <a:rPr lang="en-US" sz="2400" dirty="0"/>
              <a:t>Reason is that levels of consumption depend on income, which includes both</a:t>
            </a:r>
          </a:p>
          <a:p>
            <a:pPr lvl="1"/>
            <a:r>
              <a:rPr lang="en-US" sz="2000" dirty="0"/>
              <a:t>Income from production</a:t>
            </a:r>
          </a:p>
          <a:p>
            <a:pPr lvl="1"/>
            <a:r>
              <a:rPr lang="en-US" sz="2000" dirty="0"/>
              <a:t>Revenue from tariffs and/or rents from NTBs</a:t>
            </a:r>
          </a:p>
          <a:p>
            <a:r>
              <a:rPr lang="en-US" sz="2400" dirty="0"/>
              <a:t>Assume now that tariff revenue is redistributed to consumers to be spent like any other income.</a:t>
            </a:r>
          </a:p>
          <a:p>
            <a:r>
              <a:rPr lang="en-US" sz="2400" dirty="0"/>
              <a:t>The following (not included in KOM) shows determination of production and consumption</a:t>
            </a:r>
          </a:p>
          <a:p>
            <a:pPr marL="0" lvl="2" indent="0">
              <a:buNone/>
            </a:pPr>
            <a:endParaRPr lang="en-US" sz="1800" dirty="0"/>
          </a:p>
          <a:p>
            <a:pPr marL="0" lvl="2" indent="0">
              <a:buNone/>
            </a:pPr>
            <a:endParaRPr lang="en-US" sz="1800" dirty="0"/>
          </a:p>
          <a:p>
            <a:endParaRPr lang="en-US" sz="2400" dirty="0"/>
          </a:p>
          <a:p>
            <a:endParaRPr lang="en-US" sz="24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72</a:t>
            </a:fld>
            <a:endParaRPr lang="en-US"/>
          </a:p>
        </p:txBody>
      </p:sp>
      <p:sp>
        <p:nvSpPr>
          <p:cNvPr id="4" name="Footer Placeholder 3">
            <a:extLst>
              <a:ext uri="{FF2B5EF4-FFF2-40B4-BE49-F238E27FC236}">
                <a16:creationId xmlns:a16="http://schemas.microsoft.com/office/drawing/2014/main" id="{11A7487C-97A8-8347-A65F-E8BCE4388FE8}"/>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08839088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Tariff in Small Country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4038600" cy="4394200"/>
          </a:xfrm>
          <a:ln>
            <a:solidFill>
              <a:srgbClr val="000000"/>
            </a:solidFill>
          </a:ln>
        </p:spPr>
        <p:txBody>
          <a:bodyPr/>
          <a:lstStyle/>
          <a:p>
            <a:pPr marL="342900" lvl="2" indent="-342900"/>
            <a:r>
              <a:rPr lang="en-US" sz="2000" dirty="0"/>
              <a:t>Tariff on F raises price of F above world and thus lowers the relative price of C in the country.</a:t>
            </a:r>
          </a:p>
          <a:p>
            <a:pPr marL="342900" lvl="2" indent="-342900"/>
            <a:r>
              <a:rPr lang="en-US" sz="2000" dirty="0"/>
              <a:t>This appears as one of the parallel flatter lines </a:t>
            </a:r>
            <a:r>
              <a:rPr lang="en-US" sz="2000" dirty="0">
                <a:solidFill>
                  <a:srgbClr val="FF0000"/>
                </a:solidFill>
              </a:rPr>
              <a:t>RP</a:t>
            </a:r>
            <a:r>
              <a:rPr lang="en-US" sz="2000" baseline="30000" dirty="0">
                <a:solidFill>
                  <a:srgbClr val="FF0000"/>
                </a:solidFill>
              </a:rPr>
              <a:t>1</a:t>
            </a:r>
            <a:r>
              <a:rPr lang="en-US" sz="2000" dirty="0"/>
              <a:t>.</a:t>
            </a:r>
          </a:p>
          <a:p>
            <a:pPr marL="342900" lvl="2" indent="-342900"/>
            <a:r>
              <a:rPr lang="en-US" sz="2000" dirty="0"/>
              <a:t>One determines supply, at </a:t>
            </a:r>
            <a:r>
              <a:rPr lang="en-US" sz="2000" dirty="0">
                <a:solidFill>
                  <a:srgbClr val="FF0000"/>
                </a:solidFill>
              </a:rPr>
              <a:t>S</a:t>
            </a:r>
            <a:r>
              <a:rPr lang="en-US" sz="2000" baseline="30000" dirty="0">
                <a:solidFill>
                  <a:srgbClr val="FF0000"/>
                </a:solidFill>
              </a:rPr>
              <a:t>1</a:t>
            </a:r>
            <a:r>
              <a:rPr lang="en-US" sz="2000" dirty="0"/>
              <a:t>.</a:t>
            </a:r>
          </a:p>
          <a:p>
            <a:pPr marL="342900" lvl="2" indent="-342900"/>
            <a:r>
              <a:rPr lang="en-US" sz="2000" dirty="0"/>
              <a:t>Another determines relative demand, </a:t>
            </a:r>
            <a:r>
              <a:rPr lang="en-US" sz="2000" dirty="0">
                <a:solidFill>
                  <a:srgbClr val="FF0000"/>
                </a:solidFill>
              </a:rPr>
              <a:t>RD</a:t>
            </a:r>
            <a:r>
              <a:rPr lang="en-US" sz="2000" baseline="30000" dirty="0">
                <a:solidFill>
                  <a:srgbClr val="FF0000"/>
                </a:solidFill>
              </a:rPr>
              <a:t>1</a:t>
            </a:r>
            <a:r>
              <a:rPr lang="en-US" sz="2000" dirty="0"/>
              <a:t>.</a:t>
            </a:r>
          </a:p>
          <a:p>
            <a:pPr marL="342900" lvl="2" indent="-342900"/>
            <a:r>
              <a:rPr lang="en-US" sz="2000" dirty="0">
                <a:solidFill>
                  <a:srgbClr val="FF0000"/>
                </a:solidFill>
              </a:rPr>
              <a:t>D</a:t>
            </a:r>
            <a:r>
              <a:rPr lang="en-US" sz="2000" baseline="30000" dirty="0">
                <a:solidFill>
                  <a:srgbClr val="FF0000"/>
                </a:solidFill>
              </a:rPr>
              <a:t>1</a:t>
            </a:r>
            <a:r>
              <a:rPr lang="en-US" sz="2000" dirty="0"/>
              <a:t> then has ratio </a:t>
            </a:r>
            <a:r>
              <a:rPr lang="en-US" sz="2000" dirty="0">
                <a:solidFill>
                  <a:srgbClr val="FF0000"/>
                </a:solidFill>
              </a:rPr>
              <a:t>RD</a:t>
            </a:r>
            <a:r>
              <a:rPr lang="en-US" sz="2000" baseline="30000" dirty="0">
                <a:solidFill>
                  <a:srgbClr val="FF0000"/>
                </a:solidFill>
              </a:rPr>
              <a:t>1</a:t>
            </a:r>
            <a:r>
              <a:rPr lang="en-US" sz="2000" dirty="0"/>
              <a:t> but same value at world price RP</a:t>
            </a:r>
            <a:r>
              <a:rPr lang="en-US" sz="2000" baseline="30000" dirty="0"/>
              <a:t>W0</a:t>
            </a:r>
            <a:r>
              <a:rPr lang="en-US" sz="2000" dirty="0"/>
              <a:t> as </a:t>
            </a:r>
            <a:r>
              <a:rPr lang="en-US" sz="2000" dirty="0">
                <a:solidFill>
                  <a:srgbClr val="FF0000"/>
                </a:solidFill>
              </a:rPr>
              <a:t>S</a:t>
            </a:r>
            <a:r>
              <a:rPr lang="en-US" sz="2000" baseline="30000" dirty="0">
                <a:solidFill>
                  <a:srgbClr val="FF0000"/>
                </a:solidFill>
              </a:rPr>
              <a:t>1</a:t>
            </a:r>
            <a:r>
              <a:rPr lang="en-US" sz="2000" dirty="0"/>
              <a:t> (since trade is balanced).</a:t>
            </a:r>
          </a:p>
          <a:p>
            <a:pPr marL="342900" lvl="2" indent="-342900"/>
            <a:endParaRPr lang="en-US" sz="2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47800" y="2209800"/>
            <a:ext cx="2940050" cy="29654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133600" y="2895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819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197555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930650" y="47180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3981450" y="449897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133600" y="2590800"/>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904999" y="198120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1464733" y="2667000"/>
            <a:ext cx="2493434" cy="2514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2400300" y="3992033"/>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V="1">
            <a:off x="1439333" y="2476500"/>
            <a:ext cx="1409700" cy="2696633"/>
          </a:xfrm>
          <a:prstGeom prst="line">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cxnSp>
      <p:sp>
        <p:nvSpPr>
          <p:cNvPr id="57" name="Freeform 56"/>
          <p:cNvSpPr/>
          <p:nvPr/>
        </p:nvSpPr>
        <p:spPr>
          <a:xfrm rot="10800000">
            <a:off x="1777999" y="2506133"/>
            <a:ext cx="1087967" cy="11006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9" name="Oval 58"/>
          <p:cNvSpPr/>
          <p:nvPr/>
        </p:nvSpPr>
        <p:spPr>
          <a:xfrm>
            <a:off x="2914650" y="4129617"/>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266951" y="3477683"/>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2647950" y="4160308"/>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62" name="TextBox 61"/>
          <p:cNvSpPr txBox="1"/>
          <p:nvPr/>
        </p:nvSpPr>
        <p:spPr>
          <a:xfrm>
            <a:off x="1871133" y="3433233"/>
            <a:ext cx="441325"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cxnSp>
        <p:nvCxnSpPr>
          <p:cNvPr id="63" name="Straight Connector 62"/>
          <p:cNvCxnSpPr/>
          <p:nvPr/>
        </p:nvCxnSpPr>
        <p:spPr>
          <a:xfrm>
            <a:off x="1800225" y="3370792"/>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2044700" y="2967567"/>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3522132" y="4076701"/>
            <a:ext cx="1363135" cy="369332"/>
          </a:xfrm>
          <a:prstGeom prst="rect">
            <a:avLst/>
          </a:prstGeom>
          <a:noFill/>
        </p:spPr>
        <p:txBody>
          <a:bodyPr wrap="square" rtlCol="0">
            <a:spAutoFit/>
          </a:bodyPr>
          <a:lstStyle/>
          <a:p>
            <a:pPr marL="0" lvl="2"/>
            <a:r>
              <a:rPr lang="en-US" dirty="0"/>
              <a:t>RP</a:t>
            </a:r>
            <a:r>
              <a:rPr lang="en-US" baseline="30000" dirty="0"/>
              <a:t>0</a:t>
            </a:r>
            <a:r>
              <a:rPr lang="en-US" dirty="0"/>
              <a:t>=RP</a:t>
            </a:r>
            <a:r>
              <a:rPr lang="en-US" baseline="30000" dirty="0"/>
              <a:t>W0</a:t>
            </a:r>
          </a:p>
        </p:txBody>
      </p:sp>
      <p:sp>
        <p:nvSpPr>
          <p:cNvPr id="66" name="TextBox 65"/>
          <p:cNvSpPr txBox="1"/>
          <p:nvPr/>
        </p:nvSpPr>
        <p:spPr>
          <a:xfrm>
            <a:off x="2332565" y="4813301"/>
            <a:ext cx="1540934"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W1</a:t>
            </a:r>
            <a:r>
              <a:rPr lang="en-US" dirty="0">
                <a:solidFill>
                  <a:srgbClr val="FF0000"/>
                </a:solidFill>
              </a:rPr>
              <a:t>=RP</a:t>
            </a:r>
            <a:r>
              <a:rPr lang="en-US" baseline="30000" dirty="0">
                <a:solidFill>
                  <a:srgbClr val="FF0000"/>
                </a:solidFill>
              </a:rPr>
              <a:t>W0</a:t>
            </a:r>
          </a:p>
        </p:txBody>
      </p:sp>
      <p:sp>
        <p:nvSpPr>
          <p:cNvPr id="67" name="TextBox 66"/>
          <p:cNvSpPr txBox="1"/>
          <p:nvPr/>
        </p:nvSpPr>
        <p:spPr>
          <a:xfrm>
            <a:off x="3505198" y="3539067"/>
            <a:ext cx="622302"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cxnSp>
        <p:nvCxnSpPr>
          <p:cNvPr id="68" name="Straight Connector 67"/>
          <p:cNvCxnSpPr>
            <a:stCxn id="67" idx="1"/>
          </p:cNvCxnSpPr>
          <p:nvPr/>
        </p:nvCxnSpPr>
        <p:spPr>
          <a:xfrm flipH="1">
            <a:off x="3348567" y="3723733"/>
            <a:ext cx="156631" cy="539234"/>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a:stCxn id="67" idx="1"/>
          </p:cNvCxnSpPr>
          <p:nvPr/>
        </p:nvCxnSpPr>
        <p:spPr>
          <a:xfrm flipH="1" flipV="1">
            <a:off x="2751667" y="3666067"/>
            <a:ext cx="753531" cy="57666"/>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67" idx="1"/>
          </p:cNvCxnSpPr>
          <p:nvPr/>
        </p:nvCxnSpPr>
        <p:spPr>
          <a:xfrm flipH="1" flipV="1">
            <a:off x="2992967" y="3255433"/>
            <a:ext cx="512231" cy="468300"/>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72" name="TextBox 71"/>
          <p:cNvSpPr txBox="1"/>
          <p:nvPr/>
        </p:nvSpPr>
        <p:spPr>
          <a:xfrm>
            <a:off x="2535763" y="2180166"/>
            <a:ext cx="1011769" cy="369332"/>
          </a:xfrm>
          <a:prstGeom prst="rect">
            <a:avLst/>
          </a:prstGeom>
          <a:noFill/>
        </p:spPr>
        <p:txBody>
          <a:bodyPr wrap="square" rtlCol="0">
            <a:spAutoFit/>
          </a:bodyPr>
          <a:lstStyle/>
          <a:p>
            <a:pPr marL="0" lvl="2"/>
            <a:r>
              <a:rPr lang="en-US" dirty="0">
                <a:solidFill>
                  <a:srgbClr val="FF0000"/>
                </a:solidFill>
              </a:rPr>
              <a:t>1/RD</a:t>
            </a:r>
            <a:r>
              <a:rPr lang="en-US" baseline="30000" dirty="0">
                <a:solidFill>
                  <a:srgbClr val="FF0000"/>
                </a:solidFill>
              </a:rPr>
              <a:t>1</a:t>
            </a:r>
          </a:p>
        </p:txBody>
      </p:sp>
      <p:cxnSp>
        <p:nvCxnSpPr>
          <p:cNvPr id="74" name="Straight Connector 73"/>
          <p:cNvCxnSpPr/>
          <p:nvPr/>
        </p:nvCxnSpPr>
        <p:spPr>
          <a:xfrm flipV="1">
            <a:off x="12746567" y="3399367"/>
            <a:ext cx="42333" cy="245533"/>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331CEA96-27F3-4147-817D-B12A71D94D61}"/>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TextBox 3">
            <a:extLst>
              <a:ext uri="{FF2B5EF4-FFF2-40B4-BE49-F238E27FC236}">
                <a16:creationId xmlns:a16="http://schemas.microsoft.com/office/drawing/2014/main" id="{87CE872D-438C-BB46-8216-49810BAAF4D3}"/>
              </a:ext>
            </a:extLst>
          </p:cNvPr>
          <p:cNvSpPr txBox="1"/>
          <p:nvPr/>
        </p:nvSpPr>
        <p:spPr>
          <a:xfrm rot="915775">
            <a:off x="868101" y="5382227"/>
            <a:ext cx="2187615" cy="646331"/>
          </a:xfrm>
          <a:prstGeom prst="rect">
            <a:avLst/>
          </a:prstGeom>
          <a:noFill/>
          <a:ln>
            <a:solidFill>
              <a:srgbClr val="00B050"/>
            </a:solidFill>
          </a:ln>
        </p:spPr>
        <p:txBody>
          <a:bodyPr wrap="square" rtlCol="0">
            <a:spAutoFit/>
          </a:bodyPr>
          <a:lstStyle/>
          <a:p>
            <a:pPr algn="ctr"/>
            <a:r>
              <a:rPr lang="en-US" dirty="0">
                <a:solidFill>
                  <a:srgbClr val="00B050"/>
                </a:solidFill>
              </a:rPr>
              <a:t>Understanding this is </a:t>
            </a:r>
            <a:r>
              <a:rPr lang="en-US" u="sng" dirty="0">
                <a:solidFill>
                  <a:srgbClr val="00B050"/>
                </a:solidFill>
              </a:rPr>
              <a:t>optional</a:t>
            </a:r>
            <a:r>
              <a:rPr lang="en-US" dirty="0">
                <a:solidFill>
                  <a:srgbClr val="00B050"/>
                </a:solidFill>
              </a:rPr>
              <a:t>.</a:t>
            </a:r>
          </a:p>
        </p:txBody>
      </p:sp>
    </p:spTree>
    <p:extLst>
      <p:ext uri="{BB962C8B-B14F-4D97-AF65-F5344CB8AC3E}">
        <p14:creationId xmlns:p14="http://schemas.microsoft.com/office/powerpoint/2010/main" val="3401390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Tariff in Large Country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4038600" cy="2590800"/>
          </a:xfrm>
          <a:ln>
            <a:solidFill>
              <a:srgbClr val="000000"/>
            </a:solidFill>
          </a:ln>
        </p:spPr>
        <p:txBody>
          <a:bodyPr/>
          <a:lstStyle/>
          <a:p>
            <a:pPr marL="342900" lvl="2" indent="-342900"/>
            <a:r>
              <a:rPr lang="en-US" sz="2000" dirty="0"/>
              <a:t>Now the reduced trade, which the tariff would have caused if prices did not change, causes the world price of cloth to rise.</a:t>
            </a:r>
          </a:p>
          <a:p>
            <a:pPr marL="342900" lvl="2" indent="-342900"/>
            <a:r>
              <a:rPr lang="en-US" sz="2000" dirty="0"/>
              <a:t>This makes it possible (but not certain) that the country will move to a higher indifference curve, as shown.</a:t>
            </a:r>
          </a:p>
          <a:p>
            <a:pPr marL="342900" lvl="2" indent="-342900"/>
            <a:endParaRPr lang="en-US" sz="2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47800" y="2209800"/>
            <a:ext cx="2940050" cy="29654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133600" y="2895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819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197555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930650" y="47180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3981450" y="449897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781175" y="2857500"/>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904999" y="198120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1930400" y="1811867"/>
            <a:ext cx="2027767" cy="3369733"/>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2994025" y="4096808"/>
            <a:ext cx="822325" cy="487892"/>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9" name="Oval 58"/>
          <p:cNvSpPr/>
          <p:nvPr/>
        </p:nvSpPr>
        <p:spPr>
          <a:xfrm>
            <a:off x="3448050" y="4358217"/>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473326" y="2744258"/>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3101975" y="4357158"/>
            <a:ext cx="425450" cy="369332"/>
          </a:xfrm>
          <a:prstGeom prst="rect">
            <a:avLst/>
          </a:prstGeom>
          <a:noFill/>
        </p:spPr>
        <p:txBody>
          <a:bodyPr wrap="square" rtlCol="0">
            <a:spAutoFit/>
          </a:bodyPr>
          <a:lstStyle/>
          <a:p>
            <a:pPr marL="0" lvl="2"/>
            <a:r>
              <a:rPr lang="en-US" dirty="0">
                <a:solidFill>
                  <a:srgbClr val="008000"/>
                </a:solidFill>
              </a:rPr>
              <a:t>S</a:t>
            </a:r>
            <a:r>
              <a:rPr lang="en-US" baseline="30000" dirty="0">
                <a:solidFill>
                  <a:srgbClr val="008000"/>
                </a:solidFill>
              </a:rPr>
              <a:t>1</a:t>
            </a:r>
          </a:p>
        </p:txBody>
      </p:sp>
      <p:sp>
        <p:nvSpPr>
          <p:cNvPr id="62" name="TextBox 61"/>
          <p:cNvSpPr txBox="1"/>
          <p:nvPr/>
        </p:nvSpPr>
        <p:spPr>
          <a:xfrm>
            <a:off x="2480733" y="2420408"/>
            <a:ext cx="441325"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1</a:t>
            </a:r>
          </a:p>
        </p:txBody>
      </p:sp>
      <p:sp>
        <p:nvSpPr>
          <p:cNvPr id="65" name="TextBox 64"/>
          <p:cNvSpPr txBox="1"/>
          <p:nvPr/>
        </p:nvSpPr>
        <p:spPr>
          <a:xfrm>
            <a:off x="3522132" y="4076701"/>
            <a:ext cx="1363135" cy="369332"/>
          </a:xfrm>
          <a:prstGeom prst="rect">
            <a:avLst/>
          </a:prstGeom>
          <a:noFill/>
        </p:spPr>
        <p:txBody>
          <a:bodyPr wrap="square" rtlCol="0">
            <a:spAutoFit/>
          </a:bodyPr>
          <a:lstStyle/>
          <a:p>
            <a:pPr marL="0" lvl="2"/>
            <a:r>
              <a:rPr lang="en-US" dirty="0"/>
              <a:t>RP</a:t>
            </a:r>
            <a:r>
              <a:rPr lang="en-US" baseline="30000" dirty="0"/>
              <a:t>0</a:t>
            </a:r>
            <a:r>
              <a:rPr lang="en-US" dirty="0"/>
              <a:t>=RP</a:t>
            </a:r>
            <a:r>
              <a:rPr lang="en-US" baseline="30000" dirty="0"/>
              <a:t>W0</a:t>
            </a:r>
          </a:p>
        </p:txBody>
      </p:sp>
      <p:sp>
        <p:nvSpPr>
          <p:cNvPr id="66" name="TextBox 65"/>
          <p:cNvSpPr txBox="1"/>
          <p:nvPr/>
        </p:nvSpPr>
        <p:spPr>
          <a:xfrm>
            <a:off x="2415115" y="4762501"/>
            <a:ext cx="1540934" cy="369332"/>
          </a:xfrm>
          <a:prstGeom prst="rect">
            <a:avLst/>
          </a:prstGeom>
          <a:noFill/>
        </p:spPr>
        <p:txBody>
          <a:bodyPr wrap="square" rtlCol="0">
            <a:spAutoFit/>
          </a:bodyPr>
          <a:lstStyle/>
          <a:p>
            <a:pPr marL="0" lvl="2"/>
            <a:r>
              <a:rPr lang="en-US" dirty="0">
                <a:solidFill>
                  <a:srgbClr val="008000"/>
                </a:solidFill>
              </a:rPr>
              <a:t>RP</a:t>
            </a:r>
            <a:r>
              <a:rPr lang="en-US" baseline="30000" dirty="0">
                <a:solidFill>
                  <a:srgbClr val="008000"/>
                </a:solidFill>
              </a:rPr>
              <a:t>W1</a:t>
            </a:r>
            <a:r>
              <a:rPr lang="en-US" dirty="0">
                <a:solidFill>
                  <a:srgbClr val="008000"/>
                </a:solidFill>
              </a:rPr>
              <a:t>&gt;RP</a:t>
            </a:r>
            <a:r>
              <a:rPr lang="en-US" baseline="30000" dirty="0">
                <a:solidFill>
                  <a:srgbClr val="008000"/>
                </a:solidFill>
              </a:rPr>
              <a:t>W0</a:t>
            </a:r>
          </a:p>
        </p:txBody>
      </p:sp>
      <p:sp>
        <p:nvSpPr>
          <p:cNvPr id="39" name="Freeform 38"/>
          <p:cNvSpPr/>
          <p:nvPr/>
        </p:nvSpPr>
        <p:spPr>
          <a:xfrm rot="10800000">
            <a:off x="2060574" y="1612900"/>
            <a:ext cx="1295401" cy="135255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0" name="Straight Connector 39"/>
          <p:cNvCxnSpPr/>
          <p:nvPr/>
        </p:nvCxnSpPr>
        <p:spPr>
          <a:xfrm>
            <a:off x="2114550" y="2560108"/>
            <a:ext cx="822325" cy="487892"/>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36ABE627-3B16-6940-990E-26F0F478364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53864164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75</a:t>
            </a:fld>
            <a:endParaRPr lang="en-US"/>
          </a:p>
        </p:txBody>
      </p:sp>
    </p:spTree>
    <p:extLst>
      <p:ext uri="{BB962C8B-B14F-4D97-AF65-F5344CB8AC3E}">
        <p14:creationId xmlns:p14="http://schemas.microsoft.com/office/powerpoint/2010/main" val="29438354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An import tariff raises the domestic price above the world price, while an export subsidy also raises the domestic price above the world price.  Why, then, does the model say that the effects of these two policies are opposite?</a:t>
            </a:r>
          </a:p>
          <a:p>
            <a:r>
              <a:rPr lang="en-US" sz="2800" dirty="0"/>
              <a:t>The textbook examines cases of an import tariff and of an export subsidy.  What would be the effects of an import subsidy, or an export tax?</a:t>
            </a:r>
            <a:endParaRPr lang="en-US" sz="11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76</a:t>
            </a:fld>
            <a:endParaRPr lang="en-US"/>
          </a:p>
        </p:txBody>
      </p:sp>
    </p:spTree>
    <p:extLst>
      <p:ext uri="{BB962C8B-B14F-4D97-AF65-F5344CB8AC3E}">
        <p14:creationId xmlns:p14="http://schemas.microsoft.com/office/powerpoint/2010/main" val="42052460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sz="4000" dirty="0"/>
              <a:t>Questions on </a:t>
            </a:r>
            <a:r>
              <a:rPr lang="en-US" sz="4000" dirty="0" err="1"/>
              <a:t>Bernhofen</a:t>
            </a:r>
            <a:r>
              <a:rPr lang="en-US" sz="4000" dirty="0"/>
              <a:t> &amp; Brown, “…nineteenth century Japan</a:t>
            </a:r>
            <a:r>
              <a:rPr lang="en-US" sz="4000" b="1" dirty="0"/>
              <a:t>”</a:t>
            </a:r>
            <a:endParaRPr lang="en-US" sz="4000" dirty="0"/>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is it usually hard to observe the effects of trade? </a:t>
            </a:r>
          </a:p>
          <a:p>
            <a:r>
              <a:rPr lang="en-US" sz="2800" dirty="0"/>
              <a:t>Why did the case of Japan provide a natural experiment for observing the effects of trade? </a:t>
            </a:r>
          </a:p>
          <a:p>
            <a:r>
              <a:rPr lang="en-US" sz="2800" dirty="0"/>
              <a:t>What did the researchers observe about trade in Japan that confirmed theory of comparative advantage? </a:t>
            </a:r>
          </a:p>
          <a:p>
            <a:r>
              <a:rPr lang="en-US" sz="2800" dirty="0"/>
              <a:t>How large were the gains from trade? </a:t>
            </a:r>
            <a:endParaRPr lang="en-US" sz="105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77</a:t>
            </a:fld>
            <a:endParaRPr lang="en-US"/>
          </a:p>
        </p:txBody>
      </p:sp>
    </p:spTree>
    <p:extLst>
      <p:ext uri="{BB962C8B-B14F-4D97-AF65-F5344CB8AC3E}">
        <p14:creationId xmlns:p14="http://schemas.microsoft.com/office/powerpoint/2010/main" val="14056604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C3F4F-1938-8340-BD2F-EC2F78529EF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C42ED21-663D-FF4C-8258-E7C5DE47C716}"/>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E1BC9964-3714-6049-8F88-BB5B9441973B}"/>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9EF9327E-CF8E-B648-9D56-5C6E658F2C1E}"/>
              </a:ext>
            </a:extLst>
          </p:cNvPr>
          <p:cNvSpPr>
            <a:spLocks noGrp="1"/>
          </p:cNvSpPr>
          <p:nvPr>
            <p:ph type="sldNum" sz="quarter" idx="12"/>
          </p:nvPr>
        </p:nvSpPr>
        <p:spPr/>
        <p:txBody>
          <a:bodyPr/>
          <a:lstStyle/>
          <a:p>
            <a:pPr>
              <a:defRPr/>
            </a:pPr>
            <a:fld id="{659DFB22-C7E9-9E4B-8431-4E4E88AD005A}" type="slidenum">
              <a:rPr lang="en-US" smtClean="0"/>
              <a:pPr>
                <a:defRPr/>
              </a:pPr>
              <a:t>78</a:t>
            </a:fld>
            <a:endParaRPr lang="en-US"/>
          </a:p>
        </p:txBody>
      </p:sp>
    </p:spTree>
    <p:extLst>
      <p:ext uri="{BB962C8B-B14F-4D97-AF65-F5344CB8AC3E}">
        <p14:creationId xmlns:p14="http://schemas.microsoft.com/office/powerpoint/2010/main" val="1037428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Price lines = </a:t>
            </a:r>
            <a:r>
              <a:rPr lang="en-US" sz="2400" dirty="0" err="1"/>
              <a:t>iso</a:t>
            </a:r>
            <a:r>
              <a:rPr lang="en-US" sz="2400" dirty="0"/>
              <a:t>-value lines:</a:t>
            </a:r>
          </a:p>
          <a:p>
            <a:pPr marL="0" lvl="2" indent="0">
              <a:buNone/>
            </a:pPr>
            <a:r>
              <a:rPr lang="en-US" dirty="0"/>
              <a:t>      </a:t>
            </a:r>
            <a:r>
              <a:rPr lang="en-US" sz="2400" dirty="0"/>
              <a:t>V = </a:t>
            </a:r>
            <a:r>
              <a:rPr lang="en-US" dirty="0"/>
              <a:t>P</a:t>
            </a:r>
            <a:r>
              <a:rPr lang="en-US" baseline="-25000" dirty="0"/>
              <a:t>C</a:t>
            </a:r>
            <a:r>
              <a:rPr lang="en-US" dirty="0"/>
              <a:t>Q</a:t>
            </a:r>
            <a:r>
              <a:rPr lang="en-US" baseline="-25000" dirty="0"/>
              <a:t>C</a:t>
            </a:r>
            <a:r>
              <a:rPr lang="en-US" sz="2400" dirty="0"/>
              <a:t>+</a:t>
            </a:r>
            <a:r>
              <a:rPr lang="en-US" dirty="0"/>
              <a:t>P</a:t>
            </a:r>
            <a:r>
              <a:rPr lang="en-US" baseline="-25000" dirty="0"/>
              <a:t>F</a:t>
            </a:r>
            <a:r>
              <a:rPr lang="en-US" dirty="0"/>
              <a:t>Q</a:t>
            </a:r>
            <a:r>
              <a:rPr lang="en-US" baseline="-25000" dirty="0"/>
              <a:t>F</a:t>
            </a:r>
          </a:p>
          <a:p>
            <a:pPr marL="342900" lvl="2" indent="-342900"/>
            <a:r>
              <a:rPr lang="en-US" dirty="0"/>
              <a:t>or</a:t>
            </a:r>
          </a:p>
          <a:p>
            <a:pPr marL="0" lvl="2" indent="0">
              <a:buNone/>
            </a:pPr>
            <a:r>
              <a:rPr lang="en-US" dirty="0"/>
              <a:t>      Q</a:t>
            </a:r>
            <a:r>
              <a:rPr lang="en-US" baseline="-25000" dirty="0"/>
              <a:t>F </a:t>
            </a:r>
            <a:r>
              <a:rPr lang="en-US" dirty="0"/>
              <a:t>= V/P</a:t>
            </a:r>
            <a:r>
              <a:rPr lang="en-US" baseline="-25000" dirty="0"/>
              <a:t>F</a:t>
            </a:r>
            <a:r>
              <a:rPr lang="en-US" dirty="0"/>
              <a:t> – (P</a:t>
            </a:r>
            <a:r>
              <a:rPr lang="en-US" baseline="-25000" dirty="0"/>
              <a:t>C</a:t>
            </a:r>
            <a:r>
              <a:rPr lang="en-US" dirty="0"/>
              <a:t>/P</a:t>
            </a:r>
            <a:r>
              <a:rPr lang="en-US" baseline="-25000" dirty="0"/>
              <a:t>F</a:t>
            </a:r>
            <a:r>
              <a:rPr lang="en-US" dirty="0"/>
              <a:t> )Q</a:t>
            </a:r>
            <a:r>
              <a:rPr lang="en-US" baseline="-25000" dirty="0"/>
              <a:t>C</a:t>
            </a:r>
          </a:p>
          <a:p>
            <a:pPr marL="342900" lvl="2" indent="-342900"/>
            <a:endParaRPr lang="en-US" dirty="0"/>
          </a:p>
          <a:p>
            <a:pPr marL="342900" lvl="2" indent="-342900"/>
            <a:endParaRPr lang="en-US" baseline="-25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676400" y="28321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1943100" y="2514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2209800" y="21717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683000" y="4775200"/>
            <a:ext cx="863600" cy="369332"/>
          </a:xfrm>
          <a:prstGeom prst="rect">
            <a:avLst/>
          </a:prstGeom>
          <a:noFill/>
        </p:spPr>
        <p:txBody>
          <a:bodyPr wrap="square" rtlCol="0">
            <a:spAutoFit/>
          </a:bodyPr>
          <a:lstStyle/>
          <a:p>
            <a:r>
              <a:rPr lang="en-US" dirty="0"/>
              <a:t>V</a:t>
            </a:r>
            <a:r>
              <a:rPr lang="en-US" baseline="30000" dirty="0"/>
              <a:t>1</a:t>
            </a:r>
          </a:p>
        </p:txBody>
      </p:sp>
      <p:sp>
        <p:nvSpPr>
          <p:cNvPr id="18" name="TextBox 17"/>
          <p:cNvSpPr txBox="1"/>
          <p:nvPr/>
        </p:nvSpPr>
        <p:spPr>
          <a:xfrm>
            <a:off x="3975100" y="4457700"/>
            <a:ext cx="863600" cy="369332"/>
          </a:xfrm>
          <a:prstGeom prst="rect">
            <a:avLst/>
          </a:prstGeom>
          <a:noFill/>
        </p:spPr>
        <p:txBody>
          <a:bodyPr wrap="square" rtlCol="0">
            <a:spAutoFit/>
          </a:bodyPr>
          <a:lstStyle/>
          <a:p>
            <a:r>
              <a:rPr lang="en-US" dirty="0"/>
              <a:t>V</a:t>
            </a:r>
            <a:r>
              <a:rPr lang="en-US" baseline="30000" dirty="0"/>
              <a:t>2</a:t>
            </a:r>
          </a:p>
        </p:txBody>
      </p:sp>
      <p:sp>
        <p:nvSpPr>
          <p:cNvPr id="19" name="TextBox 18"/>
          <p:cNvSpPr txBox="1"/>
          <p:nvPr/>
        </p:nvSpPr>
        <p:spPr>
          <a:xfrm>
            <a:off x="4216400" y="4102100"/>
            <a:ext cx="863600" cy="369332"/>
          </a:xfrm>
          <a:prstGeom prst="rect">
            <a:avLst/>
          </a:prstGeom>
          <a:noFill/>
        </p:spPr>
        <p:txBody>
          <a:bodyPr wrap="square" rtlCol="0">
            <a:spAutoFit/>
          </a:bodyPr>
          <a:lstStyle/>
          <a:p>
            <a:r>
              <a:rPr lang="en-US" dirty="0"/>
              <a:t>V</a:t>
            </a:r>
            <a:r>
              <a:rPr lang="en-US" baseline="30000" dirty="0"/>
              <a:t>3</a:t>
            </a:r>
          </a:p>
        </p:txBody>
      </p:sp>
      <p:cxnSp>
        <p:nvCxnSpPr>
          <p:cNvPr id="20" name="Straight Connector 19"/>
          <p:cNvCxnSpPr/>
          <p:nvPr/>
        </p:nvCxnSpPr>
        <p:spPr>
          <a:xfrm>
            <a:off x="2895600" y="4114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a:off x="2895600" y="4572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5" name="Rectangle 24"/>
          <p:cNvSpPr/>
          <p:nvPr/>
        </p:nvSpPr>
        <p:spPr>
          <a:xfrm>
            <a:off x="2057400" y="4267200"/>
            <a:ext cx="890238" cy="369332"/>
          </a:xfrm>
          <a:prstGeom prst="rect">
            <a:avLst/>
          </a:prstGeom>
        </p:spPr>
        <p:txBody>
          <a:bodyPr wrap="none">
            <a:spAutoFit/>
          </a:bodyPr>
          <a:lstStyle/>
          <a:p>
            <a:r>
              <a:rPr lang="en-US" dirty="0"/>
              <a:t>–P</a:t>
            </a:r>
            <a:r>
              <a:rPr lang="en-US" baseline="-25000" dirty="0"/>
              <a:t>C</a:t>
            </a:r>
            <a:r>
              <a:rPr lang="en-US" dirty="0"/>
              <a:t>/P</a:t>
            </a:r>
            <a:r>
              <a:rPr lang="en-US" baseline="-25000" dirty="0"/>
              <a:t>F</a:t>
            </a:r>
            <a:r>
              <a:rPr lang="en-US" dirty="0"/>
              <a:t> </a:t>
            </a:r>
          </a:p>
        </p:txBody>
      </p:sp>
      <p:sp>
        <p:nvSpPr>
          <p:cNvPr id="3" name="Footer Placeholder 2">
            <a:extLst>
              <a:ext uri="{FF2B5EF4-FFF2-40B4-BE49-F238E27FC236}">
                <a16:creationId xmlns:a16="http://schemas.microsoft.com/office/drawing/2014/main" id="{93CDE865-CEC2-CD45-9C45-885CBFCA106B}"/>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Oval 3">
            <a:extLst>
              <a:ext uri="{FF2B5EF4-FFF2-40B4-BE49-F238E27FC236}">
                <a16:creationId xmlns:a16="http://schemas.microsoft.com/office/drawing/2014/main" id="{9C532E2D-EEBD-8144-8104-ED337C003FED}"/>
              </a:ext>
            </a:extLst>
          </p:cNvPr>
          <p:cNvSpPr/>
          <p:nvPr/>
        </p:nvSpPr>
        <p:spPr>
          <a:xfrm>
            <a:off x="6943725" y="3105150"/>
            <a:ext cx="1200150" cy="828675"/>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761DC9B5-7094-C946-9F08-7A24CA5B3818}"/>
              </a:ext>
            </a:extLst>
          </p:cNvPr>
          <p:cNvSpPr/>
          <p:nvPr/>
        </p:nvSpPr>
        <p:spPr>
          <a:xfrm>
            <a:off x="2038350" y="4200525"/>
            <a:ext cx="885825"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590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Production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1828799"/>
          </a:xfrm>
          <a:ln>
            <a:solidFill>
              <a:srgbClr val="000000"/>
            </a:solidFill>
          </a:ln>
        </p:spPr>
        <p:txBody>
          <a:bodyPr/>
          <a:lstStyle/>
          <a:p>
            <a:r>
              <a:rPr lang="en-US" sz="2400" dirty="0"/>
              <a:t>Supplies depend on price </a:t>
            </a:r>
            <a:r>
              <a:rPr lang="en-US" sz="2400" u="sng" dirty="0"/>
              <a:t>ratio</a:t>
            </a:r>
            <a:r>
              <a:rPr lang="en-US" sz="2400" dirty="0"/>
              <a:t>:</a:t>
            </a:r>
            <a:endParaRPr lang="en-US" sz="2400" i="1" dirty="0"/>
          </a:p>
          <a:p>
            <a:pPr marL="0" lvl="2" indent="0">
              <a:buNone/>
            </a:pPr>
            <a:r>
              <a:rPr lang="en-US" dirty="0"/>
              <a:t>      S</a:t>
            </a:r>
            <a:r>
              <a:rPr lang="en-US" baseline="-25000" dirty="0"/>
              <a:t>C </a:t>
            </a:r>
            <a:r>
              <a:rPr lang="en-US" dirty="0"/>
              <a:t>= S</a:t>
            </a:r>
            <a:r>
              <a:rPr lang="en-US" baseline="-25000" dirty="0"/>
              <a:t>C </a:t>
            </a:r>
            <a:r>
              <a:rPr lang="en-US" dirty="0"/>
              <a:t>(P</a:t>
            </a:r>
            <a:r>
              <a:rPr lang="en-US" baseline="-25000" dirty="0"/>
              <a:t>C</a:t>
            </a:r>
            <a:r>
              <a:rPr lang="en-US" dirty="0"/>
              <a:t>/P</a:t>
            </a:r>
            <a:r>
              <a:rPr lang="en-US" baseline="-25000" dirty="0"/>
              <a:t>F</a:t>
            </a:r>
            <a:r>
              <a:rPr lang="en-US" dirty="0"/>
              <a:t> )</a:t>
            </a:r>
            <a:endParaRPr lang="en-US" sz="2400" i="1" u="sng" dirty="0"/>
          </a:p>
          <a:p>
            <a:pPr marL="0" lvl="2" indent="0">
              <a:buNone/>
            </a:pPr>
            <a:r>
              <a:rPr lang="en-US" dirty="0"/>
              <a:t>      S</a:t>
            </a:r>
            <a:r>
              <a:rPr lang="en-US" baseline="-25000" dirty="0"/>
              <a:t>F </a:t>
            </a:r>
            <a:r>
              <a:rPr lang="en-US" dirty="0"/>
              <a:t>= S</a:t>
            </a:r>
            <a:r>
              <a:rPr lang="en-US" baseline="-25000" dirty="0"/>
              <a:t>F </a:t>
            </a:r>
            <a:r>
              <a:rPr lang="en-US" dirty="0"/>
              <a:t>(P</a:t>
            </a:r>
            <a:r>
              <a:rPr lang="en-US" baseline="-25000" dirty="0"/>
              <a:t>C</a:t>
            </a:r>
            <a:r>
              <a:rPr lang="en-US" dirty="0"/>
              <a:t>/P</a:t>
            </a:r>
            <a:r>
              <a:rPr lang="en-US" baseline="-25000" dirty="0"/>
              <a:t>F</a:t>
            </a:r>
            <a:r>
              <a:rPr lang="en-US" dirty="0"/>
              <a:t> )</a:t>
            </a:r>
            <a:endParaRPr lang="en-US" i="1" u="sng"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 name="Freeform 2"/>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0" name="Straight Connector 9"/>
          <p:cNvCxnSpPr/>
          <p:nvPr/>
        </p:nvCxnSpPr>
        <p:spPr>
          <a:xfrm>
            <a:off x="1524000" y="27940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057400" y="2133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3886200" y="4267200"/>
            <a:ext cx="1066800" cy="646331"/>
          </a:xfrm>
          <a:prstGeom prst="rect">
            <a:avLst/>
          </a:prstGeom>
        </p:spPr>
        <p:txBody>
          <a:bodyPr wrap="square">
            <a:spAutoFit/>
          </a:bodyPr>
          <a:lstStyle/>
          <a:p>
            <a:pPr marL="0" lvl="2"/>
            <a:r>
              <a:rPr lang="en-US" dirty="0"/>
              <a:t>–P</a:t>
            </a:r>
            <a:r>
              <a:rPr lang="en-US" baseline="-25000" dirty="0"/>
              <a:t>C</a:t>
            </a:r>
            <a:r>
              <a:rPr lang="en-US" baseline="30000" dirty="0"/>
              <a:t>0</a:t>
            </a:r>
            <a:r>
              <a:rPr lang="en-US" dirty="0"/>
              <a:t>/P</a:t>
            </a:r>
            <a:r>
              <a:rPr lang="en-US" baseline="-25000" dirty="0"/>
              <a:t>F</a:t>
            </a:r>
            <a:r>
              <a:rPr lang="en-US" baseline="30000" dirty="0"/>
              <a:t>0</a:t>
            </a:r>
          </a:p>
          <a:p>
            <a:r>
              <a:rPr lang="en-US" dirty="0"/>
              <a:t> </a:t>
            </a:r>
          </a:p>
        </p:txBody>
      </p:sp>
      <p:sp>
        <p:nvSpPr>
          <p:cNvPr id="27" name="TextBox 26"/>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28" name="TextBox 27"/>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20" name="Straight Connector 19"/>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a:endCxn id="25"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25" name="Oval 24"/>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2590800" y="1371600"/>
            <a:ext cx="1587500" cy="1200329"/>
          </a:xfrm>
          <a:prstGeom prst="rect">
            <a:avLst/>
          </a:prstGeom>
          <a:noFill/>
        </p:spPr>
        <p:txBody>
          <a:bodyPr wrap="square" rtlCol="0">
            <a:spAutoFit/>
          </a:bodyPr>
          <a:lstStyle/>
          <a:p>
            <a:pPr algn="ctr"/>
            <a:r>
              <a:rPr lang="en-US" dirty="0"/>
              <a:t>Tangency implies maximum value</a:t>
            </a:r>
          </a:p>
        </p:txBody>
      </p:sp>
      <p:cxnSp>
        <p:nvCxnSpPr>
          <p:cNvPr id="34" name="Curved Connector 33"/>
          <p:cNvCxnSpPr/>
          <p:nvPr/>
        </p:nvCxnSpPr>
        <p:spPr>
          <a:xfrm rot="16200000" flipH="1">
            <a:off x="2324099" y="3009901"/>
            <a:ext cx="1676402" cy="228600"/>
          </a:xfrm>
          <a:prstGeom prst="curvedConnector3">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6E66A1F1-570F-FF4E-A2E8-0B029CA18C9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44103027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94395</TotalTime>
  <Words>4458</Words>
  <Application>Microsoft Macintosh PowerPoint</Application>
  <PresentationFormat>On-screen Show (4:3)</PresentationFormat>
  <Paragraphs>915</Paragraphs>
  <Slides>78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78</vt:i4>
      </vt:variant>
    </vt:vector>
  </HeadingPairs>
  <TitlesOfParts>
    <vt:vector size="81" baseType="lpstr">
      <vt:lpstr>Arial</vt:lpstr>
      <vt:lpstr>Times New Roman</vt:lpstr>
      <vt:lpstr>Default Design</vt:lpstr>
      <vt:lpstr>Classes 15, 16  The Standard Model by Alan V. Deardorff University of Michigan 2022</vt:lpstr>
      <vt:lpstr>Outline</vt:lpstr>
      <vt:lpstr>The Standard Model*</vt:lpstr>
      <vt:lpstr>The Standard Model</vt:lpstr>
      <vt:lpstr>The model</vt:lpstr>
      <vt:lpstr>Outline</vt:lpstr>
      <vt:lpstr>Production Possibilities</vt:lpstr>
      <vt:lpstr>Prices</vt:lpstr>
      <vt:lpstr>Equilibrium Production</vt:lpstr>
      <vt:lpstr>Equilibrium Production</vt:lpstr>
      <vt:lpstr>How Supplies Depend on Prices</vt:lpstr>
      <vt:lpstr>Relative Supply</vt:lpstr>
      <vt:lpstr>Figure 6.2 How an Increase in the Relative Price of Cloth Affects Relative Supply</vt:lpstr>
      <vt:lpstr>Pause for Discussion</vt:lpstr>
      <vt:lpstr>Questions  (Not asked before)</vt:lpstr>
      <vt:lpstr>Outline</vt:lpstr>
      <vt:lpstr>Preferences</vt:lpstr>
      <vt:lpstr>Preferences</vt:lpstr>
      <vt:lpstr>Equilibrium Demand</vt:lpstr>
      <vt:lpstr>Trade</vt:lpstr>
      <vt:lpstr>Relative Demand</vt:lpstr>
      <vt:lpstr>How Demands Depend on Prices</vt:lpstr>
      <vt:lpstr>Homothetic Preferences</vt:lpstr>
      <vt:lpstr>How Demands Depend on Prices</vt:lpstr>
      <vt:lpstr>Relative Demand</vt:lpstr>
      <vt:lpstr>Autarky Equilibrium</vt:lpstr>
      <vt:lpstr>Pause for Discussion</vt:lpstr>
      <vt:lpstr>Questions (Not asked before)</vt:lpstr>
      <vt:lpstr>How Demands May Depend on Prices</vt:lpstr>
      <vt:lpstr>Outline</vt:lpstr>
      <vt:lpstr>Small Country Trade</vt:lpstr>
      <vt:lpstr>Small-Country Trade Equilibrium</vt:lpstr>
      <vt:lpstr>Small-Country Trade Equilibria</vt:lpstr>
      <vt:lpstr>Pause for Discussion</vt:lpstr>
      <vt:lpstr>Questions (Not asked before)</vt:lpstr>
      <vt:lpstr>Outline</vt:lpstr>
      <vt:lpstr>Two-Country World</vt:lpstr>
      <vt:lpstr>World Relative Supply &amp; Demand</vt:lpstr>
      <vt:lpstr>World Relative Supply &amp; Demand</vt:lpstr>
      <vt:lpstr>World Relative Supply</vt:lpstr>
      <vt:lpstr>World Relative Demand</vt:lpstr>
      <vt:lpstr>International Market Equilibrium</vt:lpstr>
      <vt:lpstr>International Market Equilibrium</vt:lpstr>
      <vt:lpstr>International Market Equilibrium</vt:lpstr>
      <vt:lpstr>International Trade</vt:lpstr>
      <vt:lpstr>Pause for Discussion</vt:lpstr>
      <vt:lpstr>Questions on KOM, Ch. 6</vt:lpstr>
      <vt:lpstr>Questions on KOM, Ch. 6</vt:lpstr>
      <vt:lpstr>Outline</vt:lpstr>
      <vt:lpstr>Growth </vt:lpstr>
      <vt:lpstr>Effects of Growth:   Small Country</vt:lpstr>
      <vt:lpstr>Effects of Growth:   Small Country</vt:lpstr>
      <vt:lpstr>Effects of Growth:   Small Country</vt:lpstr>
      <vt:lpstr>Effects of Growth:   Large Country</vt:lpstr>
      <vt:lpstr>Effects of Growth:   Large Country</vt:lpstr>
      <vt:lpstr>Effects of Neutral Growth on World Price:  Large Country</vt:lpstr>
      <vt:lpstr>Effects of Export-Biased Growth on World Price:  Large Country</vt:lpstr>
      <vt:lpstr>Effects of Growth:   Large Country</vt:lpstr>
      <vt:lpstr>Effects of Export-biased Growth and Small Decline of T of T  </vt:lpstr>
      <vt:lpstr>Immizerizing Growth</vt:lpstr>
      <vt:lpstr>Effects of Import-Biased Growth on World Price:  Large Country</vt:lpstr>
      <vt:lpstr>Pause for Discussion</vt:lpstr>
      <vt:lpstr>Questions on KOM, Ch. 6</vt:lpstr>
      <vt:lpstr>Questions on KOM, Ch. 6</vt:lpstr>
      <vt:lpstr>Outline</vt:lpstr>
      <vt:lpstr>Effects of trade barriers</vt:lpstr>
      <vt:lpstr>Effects of trade barriers</vt:lpstr>
      <vt:lpstr>Trade Barriers in a Small Country</vt:lpstr>
      <vt:lpstr>Trade Barriers in a Small Country</vt:lpstr>
      <vt:lpstr>Trade Barriers in a Large Country</vt:lpstr>
      <vt:lpstr>Trade Barriers in a Large Country</vt:lpstr>
      <vt:lpstr>Addendum on Tariff  in General Equilibrium </vt:lpstr>
      <vt:lpstr>Effects of Tariff in Small Country  </vt:lpstr>
      <vt:lpstr>Effects of Tariff in Large Country  </vt:lpstr>
      <vt:lpstr>Pause for Discussion</vt:lpstr>
      <vt:lpstr>Questions on KOM, Ch. 6</vt:lpstr>
      <vt:lpstr>Questions on Bernhofen &amp; Brown, “…nineteenth century Japan”</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192</cp:revision>
  <cp:lastPrinted>2020-10-21T21:25:36Z</cp:lastPrinted>
  <dcterms:created xsi:type="dcterms:W3CDTF">2011-01-03T19:29:08Z</dcterms:created>
  <dcterms:modified xsi:type="dcterms:W3CDTF">2022-10-04T18:16:17Z</dcterms:modified>
</cp:coreProperties>
</file>